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1" r:id="rId3"/>
    <p:sldId id="257" r:id="rId4"/>
    <p:sldId id="258" r:id="rId5"/>
    <p:sldId id="259" r:id="rId6"/>
    <p:sldId id="260" r:id="rId7"/>
    <p:sldId id="261" r:id="rId8"/>
    <p:sldId id="262" r:id="rId9"/>
    <p:sldId id="263" r:id="rId10"/>
    <p:sldId id="265" r:id="rId11"/>
    <p:sldId id="268" r:id="rId12"/>
    <p:sldId id="272" r:id="rId13"/>
    <p:sldId id="273" r:id="rId14"/>
    <p:sldId id="270"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1CC3"/>
    <a:srgbClr val="00CC99"/>
    <a:srgbClr val="F79646"/>
    <a:srgbClr val="B66D31"/>
    <a:srgbClr val="FF0000"/>
    <a:srgbClr val="92D050"/>
    <a:srgbClr val="00206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6610" autoAdjust="0"/>
    <p:restoredTop sz="99536" autoAdjust="0"/>
  </p:normalViewPr>
  <p:slideViewPr>
    <p:cSldViewPr>
      <p:cViewPr varScale="1">
        <p:scale>
          <a:sx n="114" d="100"/>
          <a:sy n="114" d="100"/>
        </p:scale>
        <p:origin x="-81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0E11C-7E45-4A0E-B739-AD8869B6903F}" type="datetimeFigureOut">
              <a:rPr lang="en-US" smtClean="0"/>
              <a:t>12/18/2012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191870-0E10-4854-B61A-AE40435B98A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91870-0E10-4854-B61A-AE40435B98AC}"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91870-0E10-4854-B61A-AE40435B98AC}"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91870-0E10-4854-B61A-AE40435B98AC}"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191870-0E10-4854-B61A-AE40435B98AC}"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91870-0E10-4854-B61A-AE40435B98AC}"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91870-0E10-4854-B61A-AE40435B98AC}"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91870-0E10-4854-B61A-AE40435B98AC}" type="slidenum">
              <a:rPr lang="en-US" smtClean="0"/>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91870-0E10-4854-B61A-AE40435B98AC}"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91870-0E10-4854-B61A-AE40435B98AC}"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91870-0E10-4854-B61A-AE40435B98AC}"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91870-0E10-4854-B61A-AE40435B98AC}"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91870-0E10-4854-B61A-AE40435B98AC}"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91870-0E10-4854-B61A-AE40435B98AC}"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91870-0E10-4854-B61A-AE40435B98AC}"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91870-0E10-4854-B61A-AE40435B98AC}"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F1AE3A-F187-4F6A-8BCB-20C2227ECEDB}" type="datetimeFigureOut">
              <a:rPr lang="en-US" smtClean="0"/>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D1131-6DB5-4C6A-B3C8-917313ED6B6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1AE3A-F187-4F6A-8BCB-20C2227ECEDB}" type="datetimeFigureOut">
              <a:rPr lang="en-US" smtClean="0"/>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D1131-6DB5-4C6A-B3C8-917313ED6B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1AE3A-F187-4F6A-8BCB-20C2227ECEDB}" type="datetimeFigureOut">
              <a:rPr lang="en-US" smtClean="0"/>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D1131-6DB5-4C6A-B3C8-917313ED6B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1AE3A-F187-4F6A-8BCB-20C2227ECEDB}" type="datetimeFigureOut">
              <a:rPr lang="en-US" smtClean="0"/>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D1131-6DB5-4C6A-B3C8-917313ED6B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F1AE3A-F187-4F6A-8BCB-20C2227ECEDB}" type="datetimeFigureOut">
              <a:rPr lang="en-US" smtClean="0"/>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D1131-6DB5-4C6A-B3C8-917313ED6B6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F1AE3A-F187-4F6A-8BCB-20C2227ECEDB}" type="datetimeFigureOut">
              <a:rPr lang="en-US" smtClean="0"/>
              <a:t>12/18/2012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D1131-6DB5-4C6A-B3C8-917313ED6B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F1AE3A-F187-4F6A-8BCB-20C2227ECEDB}" type="datetimeFigureOut">
              <a:rPr lang="en-US" smtClean="0"/>
              <a:t>12/18/2012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AD1131-6DB5-4C6A-B3C8-917313ED6B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F1AE3A-F187-4F6A-8BCB-20C2227ECEDB}" type="datetimeFigureOut">
              <a:rPr lang="en-US" smtClean="0"/>
              <a:t>12/18/2012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AD1131-6DB5-4C6A-B3C8-917313ED6B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1AE3A-F187-4F6A-8BCB-20C2227ECEDB}" type="datetimeFigureOut">
              <a:rPr lang="en-US" smtClean="0"/>
              <a:t>12/18/2012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AD1131-6DB5-4C6A-B3C8-917313ED6B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1AE3A-F187-4F6A-8BCB-20C2227ECEDB}" type="datetimeFigureOut">
              <a:rPr lang="en-US" smtClean="0"/>
              <a:t>12/18/2012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D1131-6DB5-4C6A-B3C8-917313ED6B6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1AE3A-F187-4F6A-8BCB-20C2227ECEDB}" type="datetimeFigureOut">
              <a:rPr lang="en-US" smtClean="0"/>
              <a:t>12/18/2012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D1131-6DB5-4C6A-B3C8-917313ED6B6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1AE3A-F187-4F6A-8BCB-20C2227ECEDB}" type="datetimeFigureOut">
              <a:rPr lang="en-US" smtClean="0"/>
              <a:t>12/18/2012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D1131-6DB5-4C6A-B3C8-917313ED6B6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victoriavane.files.wordpress.com/2011/08/western_europe_utrecht_treaty.jpg"/>
          <p:cNvPicPr>
            <a:picLocks noChangeAspect="1" noChangeArrowheads="1"/>
          </p:cNvPicPr>
          <p:nvPr/>
        </p:nvPicPr>
        <p:blipFill>
          <a:blip r:embed="rId3" cstate="print"/>
          <a:srcRect/>
          <a:stretch>
            <a:fillRect/>
          </a:stretch>
        </p:blipFill>
        <p:spPr bwMode="auto">
          <a:xfrm>
            <a:off x="0" y="-9719"/>
            <a:ext cx="9144000" cy="6867720"/>
          </a:xfrm>
          <a:prstGeom prst="rect">
            <a:avLst/>
          </a:prstGeom>
          <a:noFill/>
        </p:spPr>
      </p:pic>
      <p:sp>
        <p:nvSpPr>
          <p:cNvPr id="2" name="Title 1"/>
          <p:cNvSpPr>
            <a:spLocks noGrp="1"/>
          </p:cNvSpPr>
          <p:nvPr>
            <p:ph type="ctrTitle"/>
          </p:nvPr>
        </p:nvSpPr>
        <p:spPr/>
        <p:txBody>
          <a:bodyPr>
            <a:noAutofit/>
          </a:bodyPr>
          <a:lstStyle/>
          <a:p>
            <a:r>
              <a:rPr lang="en-US" sz="9600" b="1" dirty="0" smtClean="0">
                <a:solidFill>
                  <a:srgbClr val="C00000"/>
                </a:solidFill>
                <a:latin typeface="Amienne" pitchFamily="82" charset="0"/>
              </a:rPr>
              <a:t>Enlightened Despotism</a:t>
            </a:r>
            <a:endParaRPr lang="en-US" sz="9600" b="1" dirty="0">
              <a:solidFill>
                <a:srgbClr val="C00000"/>
              </a:solidFill>
              <a:latin typeface="Amienne" pitchFamily="82" charset="0"/>
            </a:endParaRPr>
          </a:p>
        </p:txBody>
      </p:sp>
      <p:sp>
        <p:nvSpPr>
          <p:cNvPr id="3" name="Subtitle 2"/>
          <p:cNvSpPr>
            <a:spLocks noGrp="1"/>
          </p:cNvSpPr>
          <p:nvPr>
            <p:ph type="subTitle" idx="1"/>
          </p:nvPr>
        </p:nvSpPr>
        <p:spPr>
          <a:xfrm>
            <a:off x="1371600" y="3886200"/>
            <a:ext cx="6400800" cy="2971800"/>
          </a:xfrm>
        </p:spPr>
        <p:txBody>
          <a:bodyPr>
            <a:normAutofit/>
          </a:bodyPr>
          <a:lstStyle/>
          <a:p>
            <a:endParaRPr lang="en-US" b="1" dirty="0" smtClean="0">
              <a:solidFill>
                <a:schemeClr val="tx1"/>
              </a:solidFill>
              <a:latin typeface="Amienne" pitchFamily="82" charset="0"/>
            </a:endParaRPr>
          </a:p>
          <a:p>
            <a:endParaRPr lang="en-US" b="1" dirty="0">
              <a:solidFill>
                <a:schemeClr val="tx1"/>
              </a:solidFill>
              <a:latin typeface="Amienne" pitchFamily="82" charset="0"/>
            </a:endParaRPr>
          </a:p>
          <a:p>
            <a:r>
              <a:rPr lang="en-US" b="1" dirty="0" smtClean="0">
                <a:solidFill>
                  <a:srgbClr val="FF0000"/>
                </a:solidFill>
                <a:latin typeface="Amienne" pitchFamily="82" charset="0"/>
              </a:rPr>
              <a:t>By: Will Schwartz</a:t>
            </a:r>
          </a:p>
          <a:p>
            <a:r>
              <a:rPr lang="en-US" b="1" dirty="0" smtClean="0">
                <a:solidFill>
                  <a:srgbClr val="FF0000"/>
                </a:solidFill>
                <a:latin typeface="Amienne" pitchFamily="82" charset="0"/>
              </a:rPr>
              <a:t>A.P. Euro</a:t>
            </a:r>
            <a:endParaRPr lang="en-US" b="1" dirty="0">
              <a:solidFill>
                <a:srgbClr val="FF0000"/>
              </a:solidFill>
              <a:latin typeface="Amienne"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worldstatesmen.org/fr_roys.gif"/>
          <p:cNvPicPr>
            <a:picLocks noChangeAspect="1" noChangeArrowheads="1"/>
          </p:cNvPicPr>
          <p:nvPr/>
        </p:nvPicPr>
        <p:blipFill>
          <a:blip r:embed="rId3" cstate="print"/>
          <a:srcRect/>
          <a:stretch>
            <a:fillRect/>
          </a:stretch>
        </p:blipFill>
        <p:spPr bwMode="auto">
          <a:xfrm>
            <a:off x="0" y="0"/>
            <a:ext cx="9143996" cy="6858000"/>
          </a:xfrm>
          <a:prstGeom prst="rect">
            <a:avLst/>
          </a:prstGeom>
          <a:noFill/>
        </p:spPr>
      </p:pic>
      <p:sp>
        <p:nvSpPr>
          <p:cNvPr id="9" name="Rectangle 8"/>
          <p:cNvSpPr/>
          <p:nvPr/>
        </p:nvSpPr>
        <p:spPr>
          <a:xfrm>
            <a:off x="4648200" y="1752600"/>
            <a:ext cx="4114800" cy="4191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p:cNvSpPr/>
          <p:nvPr/>
        </p:nvSpPr>
        <p:spPr>
          <a:xfrm>
            <a:off x="381000" y="1752600"/>
            <a:ext cx="4114800" cy="4191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p:cNvSpPr/>
          <p:nvPr/>
        </p:nvSpPr>
        <p:spPr>
          <a:xfrm>
            <a:off x="685800" y="533400"/>
            <a:ext cx="769620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Enlightened Absolutism in France </a:t>
            </a:r>
            <a:endParaRPr lang="en-US" dirty="0"/>
          </a:p>
        </p:txBody>
      </p:sp>
      <p:sp>
        <p:nvSpPr>
          <p:cNvPr id="3" name="Text Placeholder 2"/>
          <p:cNvSpPr>
            <a:spLocks noGrp="1"/>
          </p:cNvSpPr>
          <p:nvPr>
            <p:ph type="body" idx="1"/>
          </p:nvPr>
        </p:nvSpPr>
        <p:spPr/>
        <p:txBody>
          <a:bodyPr/>
          <a:lstStyle/>
          <a:p>
            <a:r>
              <a:rPr lang="en-US" dirty="0" smtClean="0"/>
              <a:t>Louis XVI of France</a:t>
            </a:r>
            <a:endParaRPr lang="en-US" dirty="0"/>
          </a:p>
        </p:txBody>
      </p:sp>
      <p:sp>
        <p:nvSpPr>
          <p:cNvPr id="4" name="Content Placeholder 3"/>
          <p:cNvSpPr>
            <a:spLocks noGrp="1"/>
          </p:cNvSpPr>
          <p:nvPr>
            <p:ph sz="half" idx="2"/>
          </p:nvPr>
        </p:nvSpPr>
        <p:spPr/>
        <p:txBody>
          <a:bodyPr>
            <a:normAutofit/>
          </a:bodyPr>
          <a:lstStyle/>
          <a:p>
            <a:r>
              <a:rPr lang="en-US" sz="1200" dirty="0" smtClean="0"/>
              <a:t>While still an absolutist king, Louis attempted to use enlightenment ideals to rule France. The aristocracy acted with hostility towards this, so much of his planned reforms were never put into action.</a:t>
            </a:r>
          </a:p>
          <a:p>
            <a:pPr lvl="1">
              <a:buFont typeface="Wingdings" pitchFamily="2" charset="2"/>
              <a:buChar char="§"/>
            </a:pPr>
            <a:r>
              <a:rPr lang="en-US" sz="1200" dirty="0" smtClean="0"/>
              <a:t>Tried to totally abolish serfdom and the </a:t>
            </a:r>
            <a:r>
              <a:rPr lang="en-US" sz="1200" dirty="0" err="1" smtClean="0"/>
              <a:t>taille</a:t>
            </a:r>
            <a:r>
              <a:rPr lang="en-US" sz="1200" dirty="0" smtClean="0"/>
              <a:t>, a direct land tax all French citizens of non-noble birth. </a:t>
            </a:r>
          </a:p>
          <a:p>
            <a:pPr lvl="1">
              <a:buFont typeface="Wingdings" pitchFamily="2" charset="2"/>
              <a:buChar char="§"/>
            </a:pPr>
            <a:r>
              <a:rPr lang="en-US" sz="1200" dirty="0" smtClean="0"/>
              <a:t>The Edict of Toleration (The Edict of Versailles)- a law nullifying the Edict of Fontainebleau which gave many Protestant sects and Jews the rights possessed by all French Catholic citizens.</a:t>
            </a:r>
          </a:p>
          <a:p>
            <a:pPr lvl="1">
              <a:buFont typeface="Wingdings" pitchFamily="2" charset="2"/>
              <a:buChar char="§"/>
            </a:pPr>
            <a:r>
              <a:rPr lang="en-US" sz="1200" dirty="0" smtClean="0"/>
              <a:t>Reinstated the parlements in France.</a:t>
            </a:r>
          </a:p>
          <a:p>
            <a:pPr lvl="1">
              <a:buFont typeface="Wingdings" pitchFamily="2" charset="2"/>
              <a:buChar char="§"/>
            </a:pPr>
            <a:r>
              <a:rPr lang="en-US" sz="1200" dirty="0" smtClean="0"/>
              <a:t>Attempted to please the public through his legislation, using advisors of the people. </a:t>
            </a:r>
          </a:p>
          <a:p>
            <a:r>
              <a:rPr lang="en-US" sz="1200" dirty="0" smtClean="0"/>
              <a:t>Instituted a constitutional monarchy with the newly created National Assembly. His reforms stop at this point.</a:t>
            </a:r>
            <a:endParaRPr lang="en-US" sz="1200" dirty="0"/>
          </a:p>
        </p:txBody>
      </p:sp>
      <p:sp>
        <p:nvSpPr>
          <p:cNvPr id="5" name="Text Placeholder 4"/>
          <p:cNvSpPr>
            <a:spLocks noGrp="1"/>
          </p:cNvSpPr>
          <p:nvPr>
            <p:ph type="body" sz="quarter" idx="3"/>
          </p:nvPr>
        </p:nvSpPr>
        <p:spPr/>
        <p:txBody>
          <a:bodyPr/>
          <a:lstStyle/>
          <a:p>
            <a:r>
              <a:rPr lang="en-US" dirty="0" smtClean="0"/>
              <a:t>Napoleon I Emperor of France</a:t>
            </a:r>
            <a:endParaRPr lang="en-US" dirty="0"/>
          </a:p>
        </p:txBody>
      </p:sp>
      <p:sp>
        <p:nvSpPr>
          <p:cNvPr id="6" name="Content Placeholder 5"/>
          <p:cNvSpPr>
            <a:spLocks noGrp="1"/>
          </p:cNvSpPr>
          <p:nvPr>
            <p:ph sz="quarter" idx="4"/>
          </p:nvPr>
        </p:nvSpPr>
        <p:spPr/>
        <p:txBody>
          <a:bodyPr>
            <a:normAutofit/>
          </a:bodyPr>
          <a:lstStyle/>
          <a:p>
            <a:r>
              <a:rPr lang="en-US" sz="1200" dirty="0" smtClean="0"/>
              <a:t>While First Consulate for Life and Emperor of France, Napoleon Bonaparte mad long-lasting reforms throughout his reign.</a:t>
            </a:r>
            <a:endParaRPr lang="en-US" sz="1200" dirty="0"/>
          </a:p>
          <a:p>
            <a:r>
              <a:rPr lang="en-US" sz="1200" dirty="0" smtClean="0"/>
              <a:t>Reforms:</a:t>
            </a:r>
          </a:p>
          <a:p>
            <a:pPr lvl="1">
              <a:buFont typeface="Wingdings" pitchFamily="2" charset="2"/>
              <a:buChar char="§"/>
            </a:pPr>
            <a:r>
              <a:rPr lang="en-US" sz="1200" dirty="0" smtClean="0"/>
              <a:t>His main reform was </a:t>
            </a:r>
            <a:r>
              <a:rPr lang="en-US" sz="1200" i="1" dirty="0" smtClean="0"/>
              <a:t>The Napoleonic Code </a:t>
            </a:r>
            <a:r>
              <a:rPr lang="en-US" sz="1200" dirty="0" smtClean="0"/>
              <a:t>or the </a:t>
            </a:r>
            <a:r>
              <a:rPr lang="en-US" sz="1200" i="1" dirty="0" smtClean="0"/>
              <a:t>Civil Code.</a:t>
            </a:r>
            <a:r>
              <a:rPr lang="en-US" sz="1200" dirty="0" smtClean="0"/>
              <a:t> This instituted many of the ‘human rights’ that the previous French monarchy had ignored: All people have a fair trail under the law. None are exempt from any laws. Everyone is equal under the law. Etc. </a:t>
            </a:r>
          </a:p>
          <a:p>
            <a:pPr lvl="1">
              <a:buFont typeface="Wingdings" pitchFamily="2" charset="2"/>
              <a:buChar char="§"/>
            </a:pPr>
            <a:r>
              <a:rPr lang="en-US" sz="1200" dirty="0" smtClean="0"/>
              <a:t>He reformed the education system to a two-level system. The first level, primary school, was free to all males in France while the second level, the university system, was also free to all males but required tuition. This replaced the previously used </a:t>
            </a:r>
            <a:r>
              <a:rPr lang="en-US" sz="1200" i="1" dirty="0" err="1"/>
              <a:t>l</a:t>
            </a:r>
            <a:r>
              <a:rPr lang="en-US" sz="1200" i="1" dirty="0" err="1" smtClean="0"/>
              <a:t>ycée</a:t>
            </a:r>
            <a:r>
              <a:rPr lang="en-US" sz="1200" i="1" dirty="0" smtClean="0"/>
              <a:t>.</a:t>
            </a:r>
            <a:endParaRPr lang="en-US" sz="1200" dirty="0" smtClean="0"/>
          </a:p>
          <a:p>
            <a:pPr lvl="1">
              <a:buFont typeface="Wingdings" pitchFamily="2" charset="2"/>
              <a:buChar char="§"/>
            </a:pPr>
            <a:r>
              <a:rPr lang="en-US" sz="1200" dirty="0" smtClean="0"/>
              <a:t>Allowed freedom of religion.</a:t>
            </a:r>
          </a:p>
          <a:p>
            <a:pPr lvl="1">
              <a:buFont typeface="Wingdings" pitchFamily="2" charset="2"/>
              <a:buChar char="§"/>
            </a:pPr>
            <a:r>
              <a:rPr lang="en-US" sz="1200" dirty="0" smtClean="0"/>
              <a:t>He introduced the metric </a:t>
            </a:r>
            <a:r>
              <a:rPr lang="en-US" sz="1200" dirty="0"/>
              <a:t>s</a:t>
            </a:r>
            <a:r>
              <a:rPr lang="en-US" sz="1200" dirty="0" smtClean="0"/>
              <a:t>ystem of measurement into France.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C:\Users\William\Desktop\600px-Flag_of_the_Kingdom_of_Naples_(1808).svg.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3" name="Rectangle 12"/>
          <p:cNvSpPr/>
          <p:nvPr/>
        </p:nvSpPr>
        <p:spPr>
          <a:xfrm>
            <a:off x="457200" y="1752600"/>
            <a:ext cx="3962400" cy="3657600"/>
          </a:xfrm>
          <a:prstGeom prst="rect">
            <a:avLst/>
          </a:prstGeom>
          <a:solidFill>
            <a:srgbClr val="F01CC3">
              <a:alpha val="54118"/>
            </a:srgbClr>
          </a:solidFill>
          <a:ln>
            <a:solidFill>
              <a:srgbClr val="F01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48200" y="1752600"/>
            <a:ext cx="3962400" cy="1828800"/>
          </a:xfrm>
          <a:prstGeom prst="rect">
            <a:avLst/>
          </a:prstGeom>
          <a:solidFill>
            <a:srgbClr val="F01CC3">
              <a:alpha val="54118"/>
            </a:srgbClr>
          </a:solidFill>
          <a:ln>
            <a:solidFill>
              <a:srgbClr val="F01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304800"/>
            <a:ext cx="7772400" cy="1066800"/>
          </a:xfrm>
          <a:prstGeom prst="rect">
            <a:avLst/>
          </a:prstGeom>
          <a:solidFill>
            <a:srgbClr val="F01CC3">
              <a:alpha val="54118"/>
            </a:srgbClr>
          </a:solidFill>
          <a:ln>
            <a:solidFill>
              <a:srgbClr val="F01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29600" cy="1143000"/>
          </a:xfrm>
        </p:spPr>
        <p:txBody>
          <a:bodyPr>
            <a:normAutofit fontScale="90000"/>
          </a:bodyPr>
          <a:lstStyle/>
          <a:p>
            <a:r>
              <a:rPr lang="en-US" dirty="0" smtClean="0"/>
              <a:t>Maria Carolina of Austria, Queen of Naples</a:t>
            </a:r>
            <a:endParaRPr lang="en-US" dirty="0"/>
          </a:p>
        </p:txBody>
      </p:sp>
      <p:sp>
        <p:nvSpPr>
          <p:cNvPr id="3" name="Text Placeholder 2"/>
          <p:cNvSpPr>
            <a:spLocks noGrp="1"/>
          </p:cNvSpPr>
          <p:nvPr>
            <p:ph type="body" idx="1"/>
          </p:nvPr>
        </p:nvSpPr>
        <p:spPr/>
        <p:txBody>
          <a:bodyPr>
            <a:normAutofit fontScale="92500"/>
          </a:bodyPr>
          <a:lstStyle/>
          <a:p>
            <a:r>
              <a:rPr lang="en-US" dirty="0" smtClean="0">
                <a:solidFill>
                  <a:schemeClr val="bg1"/>
                </a:solidFill>
              </a:rPr>
              <a:t>Her Reign and Reforms	</a:t>
            </a:r>
            <a:r>
              <a:rPr lang="en-US" dirty="0" smtClean="0"/>
              <a:t>	</a:t>
            </a:r>
            <a:endParaRPr lang="en-US" dirty="0"/>
          </a:p>
        </p:txBody>
      </p:sp>
      <p:sp>
        <p:nvSpPr>
          <p:cNvPr id="4" name="Content Placeholder 3"/>
          <p:cNvSpPr>
            <a:spLocks noGrp="1"/>
          </p:cNvSpPr>
          <p:nvPr>
            <p:ph sz="half" idx="2"/>
          </p:nvPr>
        </p:nvSpPr>
        <p:spPr/>
        <p:txBody>
          <a:bodyPr>
            <a:normAutofit/>
          </a:bodyPr>
          <a:lstStyle/>
          <a:p>
            <a:r>
              <a:rPr lang="en-US" sz="1200" dirty="0" smtClean="0">
                <a:solidFill>
                  <a:schemeClr val="bg1"/>
                </a:solidFill>
              </a:rPr>
              <a:t>As Queen Consort, she ascended to control the </a:t>
            </a:r>
            <a:r>
              <a:rPr lang="en-US" sz="1200" dirty="0">
                <a:solidFill>
                  <a:schemeClr val="bg1"/>
                </a:solidFill>
              </a:rPr>
              <a:t>Neapolitan</a:t>
            </a:r>
            <a:r>
              <a:rPr lang="en-US" sz="1200" dirty="0" smtClean="0">
                <a:solidFill>
                  <a:schemeClr val="bg1"/>
                </a:solidFill>
              </a:rPr>
              <a:t> government through the Marquis </a:t>
            </a:r>
            <a:r>
              <a:rPr lang="en-US" sz="1200" dirty="0">
                <a:solidFill>
                  <a:schemeClr val="bg1"/>
                </a:solidFill>
              </a:rPr>
              <a:t>of </a:t>
            </a:r>
            <a:r>
              <a:rPr lang="en-US" sz="1200" dirty="0" err="1" smtClean="0">
                <a:solidFill>
                  <a:schemeClr val="bg1"/>
                </a:solidFill>
              </a:rPr>
              <a:t>Sambuca</a:t>
            </a:r>
            <a:r>
              <a:rPr lang="en-US" sz="1200" dirty="0" smtClean="0">
                <a:solidFill>
                  <a:schemeClr val="bg1"/>
                </a:solidFill>
              </a:rPr>
              <a:t> after the dismissal the advisor </a:t>
            </a:r>
            <a:r>
              <a:rPr lang="en-US" sz="1200" dirty="0" err="1" smtClean="0">
                <a:solidFill>
                  <a:schemeClr val="bg1"/>
                </a:solidFill>
              </a:rPr>
              <a:t>Tanucci</a:t>
            </a:r>
            <a:r>
              <a:rPr lang="en-US" sz="1200" dirty="0" smtClean="0">
                <a:solidFill>
                  <a:schemeClr val="bg1"/>
                </a:solidFill>
              </a:rPr>
              <a:t>.</a:t>
            </a:r>
          </a:p>
          <a:p>
            <a:r>
              <a:rPr lang="en-US" sz="1200" dirty="0" smtClean="0">
                <a:solidFill>
                  <a:schemeClr val="bg1"/>
                </a:solidFill>
              </a:rPr>
              <a:t>Through the Liberalist thinker John Acton, </a:t>
            </a:r>
            <a:r>
              <a:rPr lang="en-US" sz="1200" dirty="0" err="1" smtClean="0">
                <a:solidFill>
                  <a:schemeClr val="bg1"/>
                </a:solidFill>
              </a:rPr>
              <a:t>Mariz</a:t>
            </a:r>
            <a:r>
              <a:rPr lang="en-US" sz="1200" dirty="0" smtClean="0">
                <a:solidFill>
                  <a:schemeClr val="bg1"/>
                </a:solidFill>
              </a:rPr>
              <a:t> Carolina made many of her enlightened reforms.</a:t>
            </a:r>
          </a:p>
          <a:p>
            <a:r>
              <a:rPr lang="en-US" sz="1200" dirty="0" smtClean="0">
                <a:solidFill>
                  <a:schemeClr val="bg1"/>
                </a:solidFill>
              </a:rPr>
              <a:t>Rebuilt the Neapolitan army and navy to strengthen it. She also created four</a:t>
            </a:r>
            <a:r>
              <a:rPr lang="en-US" sz="1200" dirty="0">
                <a:solidFill>
                  <a:schemeClr val="bg1"/>
                </a:solidFill>
              </a:rPr>
              <a:t> </a:t>
            </a:r>
            <a:r>
              <a:rPr lang="en-US" sz="1200" dirty="0" smtClean="0">
                <a:solidFill>
                  <a:schemeClr val="bg1"/>
                </a:solidFill>
              </a:rPr>
              <a:t>marine colleges to instruct the naval officers in the revamped Neapolitan navy. </a:t>
            </a:r>
          </a:p>
          <a:p>
            <a:r>
              <a:rPr lang="en-US" sz="1200" dirty="0" smtClean="0">
                <a:solidFill>
                  <a:schemeClr val="bg1"/>
                </a:solidFill>
              </a:rPr>
              <a:t>Opened themselves to trade with more of Europe, even as far north as the Russian Empire. </a:t>
            </a:r>
          </a:p>
          <a:p>
            <a:r>
              <a:rPr lang="en-US" sz="1200" dirty="0" smtClean="0">
                <a:solidFill>
                  <a:schemeClr val="bg1"/>
                </a:solidFill>
              </a:rPr>
              <a:t>Some economic reforms were taken, mainly the cutting of expenditure in government departments.</a:t>
            </a:r>
          </a:p>
          <a:p>
            <a:r>
              <a:rPr lang="en-US" sz="1200" dirty="0" smtClean="0">
                <a:solidFill>
                  <a:schemeClr val="bg1"/>
                </a:solidFill>
              </a:rPr>
              <a:t>After the decapitation of her sister Marie Antoinette, Maria Carolina formed Naples into a twelve-district police state so that France’s revolutionary  influence wouldn’t cause rebellion in the kingdom. </a:t>
            </a:r>
          </a:p>
          <a:p>
            <a:endParaRPr lang="en-US" sz="1200" dirty="0" smtClean="0">
              <a:solidFill>
                <a:schemeClr val="bg1"/>
              </a:solidFill>
            </a:endParaRPr>
          </a:p>
        </p:txBody>
      </p:sp>
      <p:sp>
        <p:nvSpPr>
          <p:cNvPr id="5" name="Text Placeholder 4"/>
          <p:cNvSpPr>
            <a:spLocks noGrp="1"/>
          </p:cNvSpPr>
          <p:nvPr>
            <p:ph type="body" sz="quarter" idx="3"/>
          </p:nvPr>
        </p:nvSpPr>
        <p:spPr/>
        <p:txBody>
          <a:bodyPr/>
          <a:lstStyle/>
          <a:p>
            <a:r>
              <a:rPr lang="en-US" dirty="0" smtClean="0">
                <a:solidFill>
                  <a:schemeClr val="bg1"/>
                </a:solidFill>
              </a:rPr>
              <a:t>Results</a:t>
            </a:r>
            <a:endParaRPr lang="en-US" dirty="0">
              <a:solidFill>
                <a:schemeClr val="bg1"/>
              </a:solidFill>
            </a:endParaRPr>
          </a:p>
        </p:txBody>
      </p:sp>
      <p:sp>
        <p:nvSpPr>
          <p:cNvPr id="6" name="Content Placeholder 5"/>
          <p:cNvSpPr>
            <a:spLocks noGrp="1"/>
          </p:cNvSpPr>
          <p:nvPr>
            <p:ph sz="quarter" idx="4"/>
          </p:nvPr>
        </p:nvSpPr>
        <p:spPr/>
        <p:txBody>
          <a:bodyPr>
            <a:normAutofit/>
          </a:bodyPr>
          <a:lstStyle/>
          <a:p>
            <a:r>
              <a:rPr lang="en-US" sz="1200" dirty="0" smtClean="0">
                <a:solidFill>
                  <a:schemeClr val="bg1"/>
                </a:solidFill>
              </a:rPr>
              <a:t>Her revisions to the armed forces set the kingdom up for armed attacks and defense such as Naples's participation in the First Coalition in France. </a:t>
            </a:r>
          </a:p>
          <a:p>
            <a:r>
              <a:rPr lang="en-US" sz="1200" dirty="0" smtClean="0">
                <a:solidFill>
                  <a:schemeClr val="bg1"/>
                </a:solidFill>
              </a:rPr>
              <a:t>Maria Carolina’s insistent urge to fight the French led to her husband and herself fleeing from Napoleon’s army and the loss of their kingdom. This loss created the Parthenopean Republic.</a:t>
            </a:r>
          </a:p>
          <a:p>
            <a:endParaRPr lang="en-US" sz="1200" dirty="0"/>
          </a:p>
        </p:txBody>
      </p:sp>
      <p:pic>
        <p:nvPicPr>
          <p:cNvPr id="6146" name="Picture 2" descr="http://3.bp.blogspot.com/-w4ApujxsMjA/TVttmezsTgI/AAAAAAAAEIA/m-3MJh6rhbE/s320/MariaCarolina.jpg"/>
          <p:cNvPicPr>
            <a:picLocks noChangeAspect="1" noChangeArrowheads="1"/>
          </p:cNvPicPr>
          <p:nvPr/>
        </p:nvPicPr>
        <p:blipFill>
          <a:blip r:embed="rId4" cstate="print"/>
          <a:srcRect/>
          <a:stretch>
            <a:fillRect/>
          </a:stretch>
        </p:blipFill>
        <p:spPr bwMode="auto">
          <a:xfrm>
            <a:off x="6858000" y="3947886"/>
            <a:ext cx="2171700" cy="2757715"/>
          </a:xfrm>
          <a:prstGeom prst="rect">
            <a:avLst/>
          </a:prstGeom>
          <a:noFill/>
        </p:spPr>
      </p:pic>
      <p:sp>
        <p:nvSpPr>
          <p:cNvPr id="6148" name="AutoShape 4" descr="data:image/jpeg;base64,/9j/4AAQSkZJRgABAQAAAQABAAD/2wCEAAkGBg8QEBUUExAVFRUWFh0TGRUYGBIYGhsYFRkXGhoaFxkXGykeFxklGRcVIi8gJCgpLCwtGCI9NTAsNicrLCsBCQoKDgwOGg8PGi4kHyQwKikxLDUpNCs1MSkpLDQsLDQsLyw1LC4sMSwvLCksKTUpMDIsKSwpNTQvNCkuNCwsKf/AABEIALcBEwMBIgACEQEDEQH/xAAcAAEAAgIDAQAAAAAAAAAAAAAABgcEBQIDCAH/xABHEAABBAAEAwUGAgQKCgMAAAABAAIDEQQSITEFBkEHEyJRYTJCYnFygXORQ6Gz0SM0UlOCorHBw+EUFjM1VGOSk/DxFSWy/8QAGwEBAAMBAQEBAAAAAAAAAAAAAAQFBgMCBwH/xAA0EQACAQIDBQYGAgIDAQAAAAAAAQIDEQQFIRIiMUFRE2FxgdHhBjORobHwFMFSkmKi8TL/2gAMAwEAAhEDEQA/AI2iIs2fXAiIgCIiAIiIAiIgCIiAIiIAu3DYZ8rwxjC5zjQa0Ek/IBbzljknE44gtGSK9ZXDT+gPfP6vMq3OXuVcNgWVEzxEU6R2r3fM9B6DRSaOGlU1eiKbH5vRwu6t6XTp4/tyJcq9lrW1JjKc7cQg+EfWR7R9Bp81sed+ynAcUZZYIZgKbNG0A0BQD2ig9u2h1HQhTRFb06UaatEw+KxlbFS2qr8uS8DyBzlyBjuFSZZ47YTTJm2Y3fI9HfCaP21UbXtzHYCKeN0csbZGOFOY4Agj1BVGdoHYE+PNNw63t3OGJtw/CcfbHwnXyJ2XQiFLIuc0LmOLXNLXNNFpBBBG4IOoK4IAiIgCIiAIiIAiIgCIiAIiIAiIgLOREWbPrgREQBERAEREAREQBEUh5Y5JxOOILRkivWVw0/oD3z+r1XqMXJ2ijjWrQowc6jsjR4bCvleGMYXucaDWgkn7BWZyr2WtZUmMpztxCD4R9ZHtH0GnzUt5e5Ww2BZUTPER4pHavd8z0HoKCz3Y+Ie8Om1nfa62vp5q0o4NR1nqzG5hns6t4UN2PXm/T8ncxgaAAAABQA0AA6AdFyWK7iUQ97W6rY3YFa9bI/NdLONxl2UanUVbbtu9i9Pn1/JTjNnLi2OfE0Fsbn5jloZrGhN+FpPTy6rVcvcTecrfFIHEW8mU1/BgnVza3F+17w0X3mrmLucMXRvDS6gHuDiGh+zsoBJvUDQi91oeTuOd3MIe97xrmBxBDgWlrGAvBc0eE0dL6ihuFxlTm5qSbsu593O1tfHQdpFbr4+KLARYU3Fo29euWzTRmq6N7aL5DxmFwBzVYzC61F10PmuwI5z32XYHirS57e6nqmzsAzegeNpG/PUdCF5y5z7P8dwqTLPHbCaZM2zG77+674TR+Y1XrU8Ri/ldM2x9n+Vt7PrsvmKw0GJjdHI1ksbhlc1wDmn0IP2KA8TIrq7QOwJ7M03Dbe3c4Zx8Q/CcfbHwnXyJ2VMTQuY4tc0tc00WkEEEbgg6goDgiIgCIiAIiIAiIgCIiAIiICzkRFmz64EREAREQBERAF24XCySvDI2F7naBrQST9lveWOSMTjiHAZIr1lcNP6A98/q9VbnL/K+GwLKiZ4iPFIdXu+Z6D0FBSqOGlU1eiKXH5vSwt4x3pdOnj+3Ilyr2WtZUmLpztxCNWj6yPaPoNPmrCYwNAAAAAoAaAAdAuSK2p0o01aKMRisZVxUtqq793JeBHePcWcCGNF5tACDTgQRehuwb6f3LHl5fl7t0k0xsNsganwjQE3+/wCa6ZyGYqNzhoDqcrhqCCc17u6kj+8LN535ngwWFLn+IyAsYwEW4kb30aLFn1HmFxce0lJPlol5HOnCUnGMFds0scLqZEx1ul1e7OXB2vhDh7pFi66X9sTHNw0LskmNwocDRBfqD5OAFN+4XLiTe+w4yyOHgMWcFgIDgHNLQ05j4S0knfbqVU+MwEuHkMbm0RrfRwOxaRuPVcadKnWlsy4q1teVvW9y1y7BwxLalKz6WLbmhcYCRNFLE7weB4kHsvDRuRWuwpZeLje/EkMcA5zA3M4nYNcSLLQd3A9Pmq85GcxpkdRLjTbAJbQ1ouGgJcAda0Z1tSrmrENkikD2khzK8BdKdBoddqLWu1Nab6rlUmqc3C74x9zjiMIqVfsr377de4yniHOc+Nwme9c07Lv/AKr/ADK2D8A/DZS57Xxy6HI4gOaa3dW1ka+V/NUaJWk1l9FZfJGBnijayR5DM/eiMloLAKJ9vQOcQ05T/J1HiK71cPTpWkm9pvTX98yXjcvjh6e0p37rEq4XwMSmRolIyaCjnblN6A2LGn69lkCWfDzBshLrNh4Fud4SA3UjS+n+ROt4VznhoMYYpSQZg1wkOXKMxdlDwPZtuU3trrS3fNb2uMbRq7NtqdCW9BrsD+XqEa2IdpHR3+quVE6c4221o1dG9ws2doJ32cPJw3H5qKc9dl+B4s0ue3up6ps7AM3oHjaRvodfIhSLg/8Asz5ZjVAhtfCDqBd79bWepxFPIPOfZ9juFSVPHcZNMmbZjd9/dd8Jo/MaqNL25jcDFPG6OWNsjHCnMcAWkeoKo3tA7AnMzTcNtzdzhnHxD8Jx9ofC7XyJ2QFKouc0DmOLXtLXNNFrgQQRuCDqCuCAIiIAiIgCIiAIiICzkRFmz64EREARFIuWOSMTjiHAd3F1lcND9A98/q9V6jFydoo41q1OjBzqOyNHhcLJK8MjYXudoGtBJKszlXstYypMXT3biEatH1n3z6DT5qWcv8r4bAsyxM8RHikOr3fM9B6CgturSjhFHWerMbmGezq3hQ3Y9eb9PycWMDQAAAAKAGgAHQLkiKcZsIiICP8AMnD5HC44i/Qu9ojKQQSQy/E4jyrbzKqLn4ulELwyV+Qll6lgBoim+pcKcKvbU6q+3g0aNGtDvqqu5l4ZicIPYa5sgLCBLROmpaXt9u6obk/LSDXUqdSNWPn++pOwdbs5prkazhOMnMMbHwVTc1BrifBTXZw8Atc2hXT16LRcf4NLL3UhmDQ64yXXlY/K5wYGsBPu1etnfRbTDRYwxxgZy7TM8hxc0HWRoNESEu1snQk+QK7sXwbEvdH4RkjkEous1i/CTbQWm9y2/mq6E+zq7aa5kuFVwntRdjG4HgBDBA5pp0kYe4C3B4NkWL8DxdWPI2Dazp47/gzJbTuWWbB3bm9310s+ixXcCxAj7qN4jjzEkAtzkOdmLQ/vfC3poAa+675OGYnvGvjcxlNDXM0cxwG1gy2HDXUbrjNqc3La11t+/tjzKblLauRuXlonGvZG9gcJsjWAvvLk7wkOII8I0Ot2pXh8TLHZDe8yOoPpou8obmOwN2CfS+q155ena6N8bG5mPkk1ILXGUUbqSxXQWbG5WRJhsU0tPdvcNc7SPCTu147th2d7uu3U6rvXq9ts68F9/c6Vq8qiim72/fuRrGwSzcRAfh3UXUQwPDS0Uwlrnj2A7S9BppSs7gAkxH8JGwyN2zlxaWmwAbJJcRVkb7WTpcT4a7Fmd0YzO71zR3j3hulX4We0LlLi4DQX6WrT5Z4S/DRFjg0WbDWkkDQA6kDcjYCvzUqCdWcf8YpfU4YvEOUVF8lZam0w8IY0NHT57nUnXzNrsRFaFWEREBD+euzDA8WaS9vdz1TZ2AZvQPG0jfQ6+RC85c6dnuO4VJU8dxk0yZlmN33913wmj8xqvXq6Mbgopo3RyxtexwpzHAOaR5EHdAeI0V19oHYE5mabhtubucM4+IfhOPtD4Xa+ROypieB7HFr2lrmmi1wIII3BB1BQHWiIgCIiAIiICzkRfVmz64fF3YXCSSvDI2F73aBrRZK3vK/I+JxxDgO7i6yuG/0D3z+r1Vucv8sYbAsyxM8R9qQ6vd8z5egoKVRw0qmr0RS4/OKWFvGO9Lp08fTiRPlXsuYypMXT3biEatH1n3z6bfNWAxgAAAAAFADYAeS5IranSjTVoow+KxlXFT2qrv3cl4BERdCKEREAREQBRftBilGG72IOL4yLoj2HEZzRGpGi4donHsRg4InQuDXOlyElrXaZHu6+rQq8xvPXEJmFj5hRo6MYDYNgggea7LBTxFN7KRHljqWHqJT8TcuaXtBBeSRqLmJ/qimk/IrHweFfbs0HhvTM0vdXzcAQa9a+a0DeO4jq8O+oE/3rb8MGOmjL2RwUNs0cZLiOjcwN+Wtaqsq5VVoU32rhFO2r69zse6eY0qs9xSbXKx28bwDng91F4q0dlawA6bjXTcV/YtPhOCY0PaXhpaDqAG66H086/JZGE41ipZBGyKAucaA/0eAa+tt0W2xWGx0bSXHBAirBihbveznRhp+xXitl0qUtipOCb5c9fuS6GbJ0moQuuuyn9/QY3AONZIthWjA3/wB/P9y6MPhZQBbJGH3jcpbv00FaLhw9+OxDHOZHhgGmtYYW2RuG03p56DXdaqXjmIBIOVpBo0zKQR8jovVPKqs3OlCUG1a+uq+2hEnmNKOzUkpJPhpoyY8uiWbHiMZzCxveOObZzSMgDi0E2fkrIVE4LmrGwvzMm1qtWtdQNXV/IKScq88Y+fGwRSStcx7iHDIwaCN7twLGrQrKjltWhTbklzbs/wDw5yzKjVnGMb9C0kRFzJIREQBERAFEOeuzDA8WaTI3u5wKbOwDNpsHjaRvodfIhS9EB5D507PMdwqSp47jJpkzLLHel+674Tr5WNVGF7dxmCimjdHKxr2OFOY4BzSPIg6FUd2gdgTm5puG24bnDOOo/Ccfa+l2vkTsgKTRdk8D43Fr2lrmnKWuBBBG4IOoPoutAEREBamEwkkrwyNhe92ga0WSrN5V7LmR1Ji6e7cQjVg+s++fTb5rF7I+cOETxiKFvc4ojxskIL31uWP0zt+EAEfyeqsxQaOEUdZ6s0mYZ7OteFDdj15v0/J8YwAAAUBoANgB5L6iKcZsIiIAiIgCIiAIiICCdrv8Wg/H/wAKVVcrR7Xf4tB+P/hSqrlfZf8AK8zOZl87yR2YePM9rTsXAfmQFbEULY2NY0AZaofSqpwZ/hGfW3/9BWpKa1cPuPz+26y3xVJ7VNcrP+i2yJLZm+ehqOH8uiLFOlYS4ODjlIFtLjZ1OjhvXVa/jnBcZPiSASyKgSXOGVoI10Bs3rp1UrwMjvG4eJoOrrHQeX6/uunHsc4h4Hh1bf3HT5grP08yr059u96VtnVcF1Xei2ng6UodktFe+j5nVwjAtw8bYwSQ29ToSXGzp0GuyiHPODayZrhu9tn7Gr/u+ymUcodWuYn8v/Ov/mkS59J7yL6XeuhI/wA1PyGtOpmClJ6y2r9903+SJmlOMcG4paK1vql+CLLecjf7yw31u/ZSrRrecjf7yw31u/ZSr6HiPlS8GZTDfOh4ovBERZg1oREQBERAEREAREQEQ557McDxZpMje7nAps7AM2mweNpG+h18iF5y507O8dwqSpo80ZNMmZZY7yF+674Tr5WNV68Wu4/icIzDv/0rJ3Lhlc14Dg74cp9o+lL8bS1Z6jFyezFXZ4tRWPxflnhT53uhixDIy62s72PQegdG4gX0Liij/wAul1+xarJMa1fY+69Suo5C0ggkEGwRoQRsQehVw9n/AG9yw5YeI5pY9hiBrI38QfpB6jxfUqcRSSoPbXDuJw4mJssMjZI3Cw9pBB/Lr6bhZK8ecoc9Y7hcufDy+Em3xOsxv+pvn8Qo+q9GchdrGB4qAy+5xFawvI18zE79IPTQ+nVATdERAEREAREQBERAQTtd/i0H4/8AhSqrlaPa5/FoPx/8KVVfSvsv+V5mczL53kj7GdR8wrV4rMGMJomiaA1JobAdVVNKWnjzXZu8MMjsvnMGkOItpzeG6J6HZUvxBgp4l03FNpXvbvsS8pxEaKmm7Xt/ZteC8RLIPG7uzb3va4EVmefOt8w+ayIce2eN0edpa6215g9RrfVaB/M0McWRsMZDrDo25q9LLo6curhvNETHNAgbENswLnAAjXTKSb/vVBVyfE1NqtCnJO7dtOHhe/ha90W0MwoxtTlNPRLnx+lvE3PLbHwnuZAQWOIa7o8Otwo9Tvp+4rTc/f7eP8K/6zv3Lvk4/GWuJEQ1BFPm118mhpHnsVouOY18soLntflaGgszVVk+8LvxUrXKsHWWO/kVI7N7t+LWtuPXVcvxAx2Ip/xeyhK/C3gn7GuW85G/3lhvrd+ylWkpbzkYf/ZYb63fspVrcR8qXgyjw3zoeKLvREWYNaEREAREQBERAEWHxTi0GGjMk0gY0ee5Pk0buPoFVXNXaTPibjguKLa/fcPUj2R6D7nouFWvGktePQscFl1bGPcVl15e5Muau0WDCXHFUsw0oHwNPxuG5+Ea+dKp+L8anxcneTSF7unk0eTRs0LBRVNWvKrx4dDc4LLaODW6ry68/YIiLgWRWKIi0h8jC5MeWkEEgg2CNCCNiD0K4ogLi7P+3uWHLDxDNLHsMQNZG/iD9IPX2vqV78N4nDiYmywyNkjcLD2kEH8uvpuF4mUg5R55x3C5c+HlppNvidZjf9TfP4hRHmgPYaKEchdrGB4qAy+5xFawvI1/Cd749ND6dVN0AREQBERARznDh8U/cMlYHtzudRurEb6OnzK0f+p/D/8AhWf1v3qScxe3B9Tv2bliLAfEOKr0sXs05yS2VwbXUn4enCUbySZXnaA3A4CAd3hYzM/2AQSNC0Gxm3t4r5FY3JEsWNdkm4R3Yy5hNT2tIrQkOOl7aEi/Lp87auCSSxRztFtja5rvTNRafuRX5KLdn/aXicM0wP8A4ZtHu2vcGlrqJFPI9i972Go6qTh416+XbdKblPW++019/wA6HOUYRqWaVvAt3/U/h/8AwrP6371i8M5TwLmEnDMJ7yQe9s2WQAb9AAPstfwDnR8kkbHvjmEjhH3jGSsyvcyR1AFpbJFcb2iRrhdHQ0St9g3SCK2UallsVdjvpdtR1r/PY0dSpjab2J1ZJtrXaa69eHmSFTpPVRX0OmTlLhzQScNGANSfF+9YzOWcFmF4SINJy148zbvKXeLS6qq0seq2bZHSOFZSW614srD5usAufv4dK660sBnFcM3vGmdpkdKHa9S0saNfZqmDS9B8iVa4WFXZnCrWk52bspPd6ap2v/QdKn/ivodrOVOGuusPGcpyms2hoGjrvRH5rvwXLuEgxED44GscJaDhd6seDufJaXlRhhkn8XeZnaZdi5rpC5znHQE5rP8A6CkWClkdJCXBtGZuWswsZH6m+nlt8hsuOGeLhi6d6knDaitZPW9r6N6955nTp7Deyr+BMkRF9DK4IiIAiLD4pxeDCxmSaQMaPPcnyaN3H0C/G0ldnqMXJ7MVdmYofzV2jQYS44qlmGlA+Bp+Mjc/CPvShvNXaTPibjguKLa78bh6keyPQfc9FDFXVsZyp/U1eX5Dwnif9fX2M7i3GZ8XJ3k0he7p5AeTRs0LBRFWttu7NbGMYJRirJBERD0EREBWKIi0h8jCIiAIiIDkx5aQQSCDYI0II2IPQq3+z/t6lgyw8QzSx7DEDWRv4g/SD19r6lTyID2zw3ikGJibLDK2SNwsPaQQf3HzG4WUvHfKPPGN4XLnw8tAnxxOsxv+pvn8QojzXozkLtZwXFQGX3OIrWF5Hi/Cd749ND6dUBOEREBoOanuHdFoBcDIQCaBIidQJ6C1S/KXaBxB3+l4ubNLC1hqFpjAZIS0ssF2ZkdEtsA3WtlXZzF7cH1O/ZuVb8U5VwmBi4hiXDwyxOjDW0Pby5WtFaOMmUD7LIZpUorFzp1I3clBLT/lql0uTKSlsJp9SoOO828R4k+pZHvoktiYCGjpoxu5okWbOu6l3JvZPNi2CTF97A0U0NIDXPYL0rdoqtT+XVS/sp5WjghdO9rTiHPfG8gewWOLXMB3vNdn5eVmfqFmGd9jfD4SKilpdfey/s906G1vTNFFwh8WMiMUbWwMwpgNOPuuaY2hnwjOc3xFdeJwmJlw+SB4Zc0uY5nNNCaWgC1pIs77bKQLV4VhMVUXN76XM0EAkd9LpqQKurFix+RoKNR1JR2mlZpXfnqyS42I4/lyVzWAPkc4ggvaXZfIZXONmvD4jQIboCCsM8BiOFD7d3pq6fu6w3JkLaHjsZb0oG+il0rjZL5dL/2Tx3Qryzj2j9yD5BaHiuGdHi24hrP4PKLb7OWmkZw5oIFADxA/qWujUjR0inJWvtaWv004d17I8NG14ZH3TI4ntylr2gWPatpafFs479To4La4I+LDg7tmyf8AQJG396v7rX4LiDMW1zWubIGkZmva5jhrbXW2wdRo5oGo6ELYYaNwmjJAGacGgb/RuBN0N62r+1Q4vD9tSjCW92kXZpp62v6n5U/+H4EwREW5KsIsPivF4MLGZJpAxo89yfJo3cfQKqeau0ifFXHDcUW2/jcPiI9keg+5Oy4Va8aS149CxwWXVsY9xWXXl7ky5q7RoMJccVSzDSgfA0/ERufhH3IVT8W4zPipO8mkL3dPIDyaNmhYSKoq15VXrw6G5wWW0cGtxXl15+wREXEsgiIgCIiAIiICsURFpD5GEREAREQBERAFyY8tIIJBBsEaEEdQuKIC4ez/ALepoMsPEM0sewnGsjfrH6QevtfUr44ZxSDExNlglbJG4WHtIIP7j5g6heJlv+Uud8bwuXPh5aBPjidZjf8AU3z9RRHmgPWnGcC6WMZKzsdnaDoCaILSeltc4X0JB6KF80sGIwskAlZBK7LXfeDK5r2vFg7jw7ix5EhZfIXa1guKAMvucT1heR4j/wAp3vj00Pp1U5VRj8qp4upGtfZnG2vHg76o7U6rgmuRU3LkzO/dOJhhWuc4TYRz43RvlJJM0Ty/QEkagC61ClH/AMth/wCfi/7kf71MKSlVVvhqNWW06n/X3u/PU6xxLXIisOJY8Wx7XDza5rv7CsbhRqI/iS/tpFJuJcIjmF1lkHsyADM0/Pq3zadCo/yhwzvozJMwHLNMwRmi0OZPIHuI945w4C9g2xqVAn8M1VNQhO8Xztwtflz7v6OixStdrU4Hi2H/AJ+L/uR/vWJDisOJHHv4MhFAd5H71F1i6rMCf6ZU7DUpTYfDKgmlVeqs93vv17jx/KfQgODh4dC/PG6FriC2xI06E2QBm01A28lvuEYV0sjZC0iNllpIILnEFtgHXKGl2p3LtNACZBSxOK8XgwsZkmkDG+u5Pk0buPoFMwmRU8PWVepNya4X/X5Hl1Z1dyK49DMUO5q7R4MLccNSzDTQ+Bp+Ijc/CPuQobzV2kT4q44bhi238bh8RHsj0H3JUNVhWxnKn9TSZfkHCeJ/19fYzeK8YnxUneTSF7unkB5NGzR8lhIirW23dmsjGMEoxVkgiIh6CIiAIiIAiIgCIiArFERaQ+RhERAEREAREQBERAEREByY8ggg0RqCNwR5K3uz/t6mgyw8QzTR7CcayN+sfpB6+19Wyp9EB7Y4XxWDFRNlglbJG4WHNNj/ACPmDqFlrx1ylzvjeFy58NLQPtRusxvr+U3z9RRHQr0XyD2t4LigDCe4xPWFxHiP/Kd7/wAtD6dUBOlwihawU1oaLLqAA1cS5x06lxJJ6klc0QBFhcV4xBhYzJNIGN9dyfJo3cfQKqeau0efFXHDcMO2h8bh8RHsj0H3JXCrXjSWvHoWOCy2tjHuK0evL3JjzV2jwYW44almGh18DT8RG5+EfchVTxXjE+KkMk0he7pewHk0bNHyWEiqKteVV68OhucFltHBrcV5defsERFxLIIiIAiIgCIiAIiIAiIgCIiArFERaQ+RhERAEREAREQBERAEREAREQBcmPIIINEagjoR5L4iAt7s/wC3mbD5YeIZpothONZW/X/ON9fa+rZWhzL2lwYdgEA72R7A9thzWhrxbS6wCbHQfchEUXFVJU4XiXGT4WnicRs1FdJX/BVfFeLz4qQyTSF7vXYDyaNmj0CwkRUrberPoUYqCUYqyCIiHoIiIAiIgCIiAIiIAiIgCIiAIi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eg;base64,/9j/4AAQSkZJRgABAQAAAQABAAD/2wCEAAkGBg8QEBUUExAVFRUWFh0TGRUYGBIYGhsYFRkXGhoaFxkXGykeFxklGRcVIi8gJCgpLCwtGCI9NTAsNicrLCsBCQoKDgwOGg8PGi4kHyQwKikxLDUpNCs1MSkpLDQsLDQsLyw1LC4sMSwvLCksKTUpMDIsKSwpNTQvNCkuNCwsKf/AABEIALcBEwMBIgACEQEDEQH/xAAcAAEAAgIDAQAAAAAAAAAAAAAABgcEBQIDCAH/xABHEAABBAAEAwUGAgQKCgMAAAABAAIDEQQSITEFBkEHEyJRYTJCYnFygXORQ6Gz0SM0UlOCorHBw+EUFjM1VGOSk/DxFSWy/8QAGwEBAAMBAQEBAAAAAAAAAAAAAAQFBgMCBwH/xAA0EQACAQIDBQYGAgIDAQAAAAAAAQIDEQQFIRIiMUFRE2FxgdHhBjORobHwFMFSkmKi8TL/2gAMAwEAAhEDEQA/AI2iIs2fXAiIgCIiAIiIAiIgCIiAIiIAu3DYZ8rwxjC5zjQa0Ek/IBbzljknE44gtGSK9ZXDT+gPfP6vMq3OXuVcNgWVEzxEU6R2r3fM9B6DRSaOGlU1eiKbH5vRwu6t6XTp4/tyJcq9lrW1JjKc7cQg+EfWR7R9Bp81sed+ynAcUZZYIZgKbNG0A0BQD2ig9u2h1HQhTRFb06UaatEw+KxlbFS2qr8uS8DyBzlyBjuFSZZ47YTTJm2Y3fI9HfCaP21UbXtzHYCKeN0csbZGOFOY4Agj1BVGdoHYE+PNNw63t3OGJtw/CcfbHwnXyJ2XQiFLIuc0LmOLXNLXNNFpBBBG4IOoK4IAiIgCIiAIiIAiIgCIiAIiIAiIgLOREWbPrgREQBERAEREAREQBEUh5Y5JxOOILRkivWVw0/oD3z+r1XqMXJ2ijjWrQowc6jsjR4bCvleGMYXucaDWgkn7BWZyr2WtZUmMpztxCD4R9ZHtH0GnzUt5e5Ww2BZUTPER4pHavd8z0HoKCz3Y+Ie8Om1nfa62vp5q0o4NR1nqzG5hns6t4UN2PXm/T8ncxgaAAAABQA0AA6AdFyWK7iUQ97W6rY3YFa9bI/NdLONxl2UanUVbbtu9i9Pn1/JTjNnLi2OfE0Fsbn5jloZrGhN+FpPTy6rVcvcTecrfFIHEW8mU1/BgnVza3F+17w0X3mrmLucMXRvDS6gHuDiGh+zsoBJvUDQi91oeTuOd3MIe97xrmBxBDgWlrGAvBc0eE0dL6ihuFxlTm5qSbsu593O1tfHQdpFbr4+KLARYU3Fo29euWzTRmq6N7aL5DxmFwBzVYzC61F10PmuwI5z32XYHirS57e6nqmzsAzegeNpG/PUdCF5y5z7P8dwqTLPHbCaZM2zG77+674TR+Y1XrU8Ri/ldM2x9n+Vt7PrsvmKw0GJjdHI1ksbhlc1wDmn0IP2KA8TIrq7QOwJ7M03Dbe3c4Zx8Q/CcfbHwnXyJ2VMTQuY4tc0tc00WkEEEbgg6goDgiIgCIiAIiIAiIgCIiAIiICzkRFmz64EREAREQBERAF24XCySvDI2F7naBrQST9lveWOSMTjiHAZIr1lcNP6A98/q9VbnL/K+GwLKiZ4iPFIdXu+Z6D0FBSqOGlU1eiKXH5vSwt4x3pdOnj+3Ilyr2WtZUmLpztxCNWj6yPaPoNPmrCYwNAAAAAoAaAAdAuSK2p0o01aKMRisZVxUtqq793JeBHePcWcCGNF5tACDTgQRehuwb6f3LHl5fl7t0k0xsNsganwjQE3+/wCa6ZyGYqNzhoDqcrhqCCc17u6kj+8LN535ngwWFLn+IyAsYwEW4kb30aLFn1HmFxce0lJPlol5HOnCUnGMFds0scLqZEx1ul1e7OXB2vhDh7pFi66X9sTHNw0LskmNwocDRBfqD5OAFN+4XLiTe+w4yyOHgMWcFgIDgHNLQ05j4S0knfbqVU+MwEuHkMbm0RrfRwOxaRuPVcadKnWlsy4q1teVvW9y1y7BwxLalKz6WLbmhcYCRNFLE7weB4kHsvDRuRWuwpZeLje/EkMcA5zA3M4nYNcSLLQd3A9Pmq85GcxpkdRLjTbAJbQ1ouGgJcAda0Z1tSrmrENkikD2khzK8BdKdBoddqLWu1Nab6rlUmqc3C74x9zjiMIqVfsr377de4yniHOc+Nwme9c07Lv/AKr/ADK2D8A/DZS57Xxy6HI4gOaa3dW1ka+V/NUaJWk1l9FZfJGBnijayR5DM/eiMloLAKJ9vQOcQ05T/J1HiK71cPTpWkm9pvTX98yXjcvjh6e0p37rEq4XwMSmRolIyaCjnblN6A2LGn69lkCWfDzBshLrNh4Fud4SA3UjS+n+ROt4VznhoMYYpSQZg1wkOXKMxdlDwPZtuU3trrS3fNb2uMbRq7NtqdCW9BrsD+XqEa2IdpHR3+quVE6c4221o1dG9ws2doJ32cPJw3H5qKc9dl+B4s0ue3up6ps7AM3oHjaRvodfIhSLg/8Asz5ZjVAhtfCDqBd79bWepxFPIPOfZ9juFSVPHcZNMmbZjd9/dd8Jo/MaqNL25jcDFPG6OWNsjHCnMcAWkeoKo3tA7AnMzTcNtzdzhnHxD8Jx9ofC7XyJ2QFKouc0DmOLXtLXNNFrgQQRuCDqCuCAIiIAiIgCIiAIiICzkRFmz64EREARFIuWOSMTjiHAd3F1lcND9A98/q9V6jFydoo41q1OjBzqOyNHhcLJK8MjYXudoGtBJKszlXstYypMXT3biEatH1n3z6DT5qWcv8r4bAsyxM8RHikOr3fM9B6CgturSjhFHWerMbmGezq3hQ3Y9eb9PycWMDQAAAAKAGgAHQLkiKcZsIiICP8AMnD5HC44i/Qu9ojKQQSQy/E4jyrbzKqLn4ulELwyV+Qll6lgBoim+pcKcKvbU6q+3g0aNGtDvqqu5l4ZicIPYa5sgLCBLROmpaXt9u6obk/LSDXUqdSNWPn++pOwdbs5prkazhOMnMMbHwVTc1BrifBTXZw8Atc2hXT16LRcf4NLL3UhmDQ64yXXlY/K5wYGsBPu1etnfRbTDRYwxxgZy7TM8hxc0HWRoNESEu1snQk+QK7sXwbEvdH4RkjkEous1i/CTbQWm9y2/mq6E+zq7aa5kuFVwntRdjG4HgBDBA5pp0kYe4C3B4NkWL8DxdWPI2Dazp47/gzJbTuWWbB3bm9310s+ixXcCxAj7qN4jjzEkAtzkOdmLQ/vfC3poAa+675OGYnvGvjcxlNDXM0cxwG1gy2HDXUbrjNqc3La11t+/tjzKblLauRuXlonGvZG9gcJsjWAvvLk7wkOII8I0Ot2pXh8TLHZDe8yOoPpou8obmOwN2CfS+q155ena6N8bG5mPkk1ILXGUUbqSxXQWbG5WRJhsU0tPdvcNc7SPCTu147th2d7uu3U6rvXq9ts68F9/c6Vq8qiim72/fuRrGwSzcRAfh3UXUQwPDS0Uwlrnj2A7S9BppSs7gAkxH8JGwyN2zlxaWmwAbJJcRVkb7WTpcT4a7Fmd0YzO71zR3j3hulX4We0LlLi4DQX6WrT5Z4S/DRFjg0WbDWkkDQA6kDcjYCvzUqCdWcf8YpfU4YvEOUVF8lZam0w8IY0NHT57nUnXzNrsRFaFWEREBD+euzDA8WaS9vdz1TZ2AZvQPG0jfQ6+RC85c6dnuO4VJU8dxk0yZlmN33913wmj8xqvXq6Mbgopo3RyxtexwpzHAOaR5EHdAeI0V19oHYE5mabhtubucM4+IfhOPtD4Xa+ROypieB7HFr2lrmmi1wIII3BB1BQHWiIgCIiAIiICzkRfVmz64fF3YXCSSvDI2F73aBrRZK3vK/I+JxxDgO7i6yuG/0D3z+r1Vucv8sYbAsyxM8R9qQ6vd8z5egoKVRw0qmr0RS4/OKWFvGO9Lp08fTiRPlXsuYypMXT3biEatH1n3z6bfNWAxgAAAAAFADYAeS5IranSjTVoow+KxlXFT2qrv3cl4BERdCKEREAREQBRftBilGG72IOL4yLoj2HEZzRGpGi4donHsRg4InQuDXOlyElrXaZHu6+rQq8xvPXEJmFj5hRo6MYDYNgggea7LBTxFN7KRHljqWHqJT8TcuaXtBBeSRqLmJ/qimk/IrHweFfbs0HhvTM0vdXzcAQa9a+a0DeO4jq8O+oE/3rb8MGOmjL2RwUNs0cZLiOjcwN+Wtaqsq5VVoU32rhFO2r69zse6eY0qs9xSbXKx28bwDng91F4q0dlawA6bjXTcV/YtPhOCY0PaXhpaDqAG66H086/JZGE41ipZBGyKAucaA/0eAa+tt0W2xWGx0bSXHBAirBihbveznRhp+xXitl0qUtipOCb5c9fuS6GbJ0moQuuuyn9/QY3AONZIthWjA3/wB/P9y6MPhZQBbJGH3jcpbv00FaLhw9+OxDHOZHhgGmtYYW2RuG03p56DXdaqXjmIBIOVpBo0zKQR8jovVPKqs3OlCUG1a+uq+2hEnmNKOzUkpJPhpoyY8uiWbHiMZzCxveOObZzSMgDi0E2fkrIVE4LmrGwvzMm1qtWtdQNXV/IKScq88Y+fGwRSStcx7iHDIwaCN7twLGrQrKjltWhTbklzbs/wDw5yzKjVnGMb9C0kRFzJIREQBERAFEOeuzDA8WaTI3u5wKbOwDNpsHjaRvodfIhS9EB5D507PMdwqSp47jJpkzLLHel+674Tr5WNVGF7dxmCimjdHKxr2OFOY4BzSPIg6FUd2gdgTm5puG24bnDOOo/Ccfa+l2vkTsgKTRdk8D43Fr2lrmnKWuBBBG4IOoPoutAEREBamEwkkrwyNhe92ga0WSrN5V7LmR1Ji6e7cQjVg+s++fTb5rF7I+cOETxiKFvc4ojxskIL31uWP0zt+EAEfyeqsxQaOEUdZ6s0mYZ7OteFDdj15v0/J8YwAAAUBoANgB5L6iKcZsIiIAiIgCIiAIiICCdrv8Wg/H/wAKVVcrR7Xf4tB+P/hSqrlfZf8AK8zOZl87yR2YePM9rTsXAfmQFbEULY2NY0AZaofSqpwZ/hGfW3/9BWpKa1cPuPz+26y3xVJ7VNcrP+i2yJLZm+ehqOH8uiLFOlYS4ODjlIFtLjZ1OjhvXVa/jnBcZPiSASyKgSXOGVoI10Bs3rp1UrwMjvG4eJoOrrHQeX6/uunHsc4h4Hh1bf3HT5grP08yr059u96VtnVcF1Xei2ng6UodktFe+j5nVwjAtw8bYwSQ29ToSXGzp0GuyiHPODayZrhu9tn7Gr/u+ymUcodWuYn8v/Ov/mkS59J7yL6XeuhI/wA1PyGtOpmClJ6y2r9903+SJmlOMcG4paK1vql+CLLecjf7yw31u/ZSrRrecjf7yw31u/ZSr6HiPlS8GZTDfOh4ovBERZg1oREQBERAEREAREQEQ557McDxZpMje7nAps7AM2mweNpG+h18iF5y507O8dwqSpo80ZNMmZZY7yF+674Tr5WNV68Wu4/icIzDv/0rJ3Lhlc14Dg74cp9o+lL8bS1Z6jFyezFXZ4tRWPxflnhT53uhixDIy62s72PQegdG4gX0Liij/wAul1+xarJMa1fY+69Suo5C0ggkEGwRoQRsQehVw9n/AG9yw5YeI5pY9hiBrI38QfpB6jxfUqcRSSoPbXDuJw4mJssMjZI3Cw9pBB/Lr6bhZK8ecoc9Y7hcufDy+Em3xOsxv+pvn8Qo+q9GchdrGB4qAy+5xFawvI18zE79IPTQ+nVATdERAEREAREQBERAQTtd/i0H4/8AhSqrlaPa5/FoPx/8KVVfSvsv+V5mczL53kj7GdR8wrV4rMGMJomiaA1JobAdVVNKWnjzXZu8MMjsvnMGkOItpzeG6J6HZUvxBgp4l03FNpXvbvsS8pxEaKmm7Xt/ZteC8RLIPG7uzb3va4EVmefOt8w+ayIce2eN0edpa6215g9RrfVaB/M0McWRsMZDrDo25q9LLo6curhvNETHNAgbENswLnAAjXTKSb/vVBVyfE1NqtCnJO7dtOHhe/ha90W0MwoxtTlNPRLnx+lvE3PLbHwnuZAQWOIa7o8Otwo9Tvp+4rTc/f7eP8K/6zv3Lvk4/GWuJEQ1BFPm118mhpHnsVouOY18soLntflaGgszVVk+8LvxUrXKsHWWO/kVI7N7t+LWtuPXVcvxAx2Ip/xeyhK/C3gn7GuW85G/3lhvrd+ylWkpbzkYf/ZYb63fspVrcR8qXgyjw3zoeKLvREWYNaEREAREQBERAEWHxTi0GGjMk0gY0ee5Pk0buPoFVXNXaTPibjguKLa/fcPUj2R6D7nouFWvGktePQscFl1bGPcVl15e5Muau0WDCXHFUsw0oHwNPxuG5+Ea+dKp+L8anxcneTSF7unk0eTRs0LBRVNWvKrx4dDc4LLaODW6ry68/YIiLgWRWKIi0h8jC5MeWkEEgg2CNCCNiD0K4ogLi7P+3uWHLDxDNLHsMQNZG/iD9IPX2vqV78N4nDiYmywyNkjcLD2kEH8uvpuF4mUg5R55x3C5c+HlppNvidZjf9TfP4hRHmgPYaKEchdrGB4qAy+5xFawvI1/Cd749ND6dVN0AREQBERARznDh8U/cMlYHtzudRurEb6OnzK0f+p/D/8AhWf1v3qScxe3B9Tv2bliLAfEOKr0sXs05yS2VwbXUn4enCUbySZXnaA3A4CAd3hYzM/2AQSNC0Gxm3t4r5FY3JEsWNdkm4R3Yy5hNT2tIrQkOOl7aEi/Lp87auCSSxRztFtja5rvTNRafuRX5KLdn/aXicM0wP8A4ZtHu2vcGlrqJFPI9i972Go6qTh416+XbdKblPW++019/wA6HOUYRqWaVvAt3/U/h/8AwrP6371i8M5TwLmEnDMJ7yQe9s2WQAb9AAPstfwDnR8kkbHvjmEjhH3jGSsyvcyR1AFpbJFcb2iRrhdHQ0St9g3SCK2UallsVdjvpdtR1r/PY0dSpjab2J1ZJtrXaa69eHmSFTpPVRX0OmTlLhzQScNGANSfF+9YzOWcFmF4SINJy148zbvKXeLS6qq0seq2bZHSOFZSW614srD5usAufv4dK660sBnFcM3vGmdpkdKHa9S0saNfZqmDS9B8iVa4WFXZnCrWk52bspPd6ap2v/QdKn/ivodrOVOGuusPGcpyms2hoGjrvRH5rvwXLuEgxED44GscJaDhd6seDufJaXlRhhkn8XeZnaZdi5rpC5znHQE5rP8A6CkWClkdJCXBtGZuWswsZH6m+nlt8hsuOGeLhi6d6knDaitZPW9r6N6955nTp7Deyr+BMkRF9DK4IiIAiLD4pxeDCxmSaQMaPPcnyaN3H0C/G0ldnqMXJ7MVdmYofzV2jQYS44qlmGlA+Bp+Mjc/CPvShvNXaTPibjguKLa78bh6keyPQfc9FDFXVsZyp/U1eX5Dwnif9fX2M7i3GZ8XJ3k0he7p5AeTRs0LBRFWttu7NbGMYJRirJBERD0EREBWKIi0h8jCIiAIiIDkx5aQQSCDYI0II2IPQq3+z/t6lgyw8QzSx7DEDWRv4g/SD19r6lTyID2zw3ikGJibLDK2SNwsPaQQf3HzG4WUvHfKPPGN4XLnw8tAnxxOsxv+pvn8QojzXozkLtZwXFQGX3OIrWF5Hi/Cd749ND6dUBOEREBoOanuHdFoBcDIQCaBIidQJ6C1S/KXaBxB3+l4ubNLC1hqFpjAZIS0ssF2ZkdEtsA3WtlXZzF7cH1O/ZuVb8U5VwmBi4hiXDwyxOjDW0Pby5WtFaOMmUD7LIZpUorFzp1I3clBLT/lql0uTKSlsJp9SoOO828R4k+pZHvoktiYCGjpoxu5okWbOu6l3JvZPNi2CTF97A0U0NIDXPYL0rdoqtT+XVS/sp5WjghdO9rTiHPfG8gewWOLXMB3vNdn5eVmfqFmGd9jfD4SKilpdfey/s906G1vTNFFwh8WMiMUbWwMwpgNOPuuaY2hnwjOc3xFdeJwmJlw+SB4Zc0uY5nNNCaWgC1pIs77bKQLV4VhMVUXN76XM0EAkd9LpqQKurFix+RoKNR1JR2mlZpXfnqyS42I4/lyVzWAPkc4ggvaXZfIZXONmvD4jQIboCCsM8BiOFD7d3pq6fu6w3JkLaHjsZb0oG+il0rjZL5dL/2Tx3Qryzj2j9yD5BaHiuGdHi24hrP4PKLb7OWmkZw5oIFADxA/qWujUjR0inJWvtaWv004d17I8NG14ZH3TI4ntylr2gWPatpafFs479To4La4I+LDg7tmyf8AQJG396v7rX4LiDMW1zWubIGkZmva5jhrbXW2wdRo5oGo6ELYYaNwmjJAGacGgb/RuBN0N62r+1Q4vD9tSjCW92kXZpp62v6n5U/+H4EwREW5KsIsPivF4MLGZJpAxo89yfJo3cfQKqeau0ifFXHDcUW2/jcPiI9keg+5Oy4Va8aS149CxwWXVsY9xWXXl7ky5q7RoMJccVSzDSgfA0/ERufhH3IVT8W4zPipO8mkL3dPIDyaNmhYSKoq15VXrw6G5wWW0cGtxXl15+wREXEsgiIgCIiAIiICsURFpD5GEREAREQBERAFyY8tIIJBBsEaEEdQuKIC4ez/ALepoMsPEM0sewnGsjfrH6QevtfUr44ZxSDExNlglbJG4WHtIIP7j5g6heJlv+Uud8bwuXPh5aBPjidZjf8AU3z9RRHmgPWnGcC6WMZKzsdnaDoCaILSeltc4X0JB6KF80sGIwskAlZBK7LXfeDK5r2vFg7jw7ix5EhZfIXa1guKAMvucT1heR4j/wAp3vj00Pp1U5VRj8qp4upGtfZnG2vHg76o7U6rgmuRU3LkzO/dOJhhWuc4TYRz43RvlJJM0Ty/QEkagC61ClH/AMth/wCfi/7kf71MKSlVVvhqNWW06n/X3u/PU6xxLXIisOJY8Wx7XDza5rv7CsbhRqI/iS/tpFJuJcIjmF1lkHsyADM0/Pq3zadCo/yhwzvozJMwHLNMwRmi0OZPIHuI945w4C9g2xqVAn8M1VNQhO8Xztwtflz7v6OixStdrU4Hi2H/AJ+L/uR/vWJDisOJHHv4MhFAd5H71F1i6rMCf6ZU7DUpTYfDKgmlVeqs93vv17jx/KfQgODh4dC/PG6FriC2xI06E2QBm01A28lvuEYV0sjZC0iNllpIILnEFtgHXKGl2p3LtNACZBSxOK8XgwsZkmkDG+u5Pk0buPoFMwmRU8PWVepNya4X/X5Hl1Z1dyK49DMUO5q7R4MLccNSzDTQ+Bp+Ijc/CPuQobzV2kT4q44bhi238bh8RHsj0H3JUNVhWxnKn9TSZfkHCeJ/19fYzeK8YnxUneTSF7unkB5NGzR8lhIirW23dmsjGMEoxVkgiIh6CIiAIiIAiIgCIiArFERaQ+RhERAEREAREQBERAEREByY8ggg0RqCNwR5K3uz/t6mgyw8QzTR7CcayN+sfpB6+19Wyp9EB7Y4XxWDFRNlglbJG4WHNNj/ACPmDqFlrx1ylzvjeFy58NLQPtRusxvr+U3z9RRHQr0XyD2t4LigDCe4xPWFxHiP/Kd7/wAtD6dUBOlwihawU1oaLLqAA1cS5x06lxJJ6klc0QBFhcV4xBhYzJNIGN9dyfJo3cfQKqeau0efFXHDcMO2h8bh8RHsj0H3JXCrXjSWvHoWOCy2tjHuK0evL3JjzV2jwYW44almGh18DT8RG5+EfchVTxXjE+KkMk0he7pewHk0bNHyWEiqKteVV68OhucFltHBrcV5defsERFxLIIiIAiIgCIiAIiIAiIgCIiArFERaQ+RhERAEREAREQBERAEREAREQBcmPIIINEagjoR5L4iAt7s/wC3mbD5YeIZpothONZW/X/ON9fa+rZWhzL2lwYdgEA72R7A9thzWhrxbS6wCbHQfchEUXFVJU4XiXGT4WnicRs1FdJX/BVfFeLz4qQyTSF7vXYDyaNmj0CwkRUrberPoUYqCUYqyCIiHoIiIAiIgCIiAIiIAiIgCIiAIi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3" name="Picture 9" descr="http://hd.housedivided.dickinson.edu/files/images/HD_ItalySouth1857z.preview.jpg"/>
          <p:cNvPicPr>
            <a:picLocks noChangeAspect="1" noChangeArrowheads="1"/>
          </p:cNvPicPr>
          <p:nvPr/>
        </p:nvPicPr>
        <p:blipFill>
          <a:blip r:embed="rId5" cstate="print"/>
          <a:srcRect/>
          <a:stretch>
            <a:fillRect/>
          </a:stretch>
        </p:blipFill>
        <p:spPr bwMode="auto">
          <a:xfrm>
            <a:off x="4495800" y="3962400"/>
            <a:ext cx="2171700" cy="267286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up 130"/>
          <p:cNvGrpSpPr/>
          <p:nvPr/>
        </p:nvGrpSpPr>
        <p:grpSpPr>
          <a:xfrm>
            <a:off x="9220200" y="-228600"/>
            <a:ext cx="32080200" cy="6858000"/>
            <a:chOff x="9220200" y="0"/>
            <a:chExt cx="32080200" cy="6858000"/>
          </a:xfrm>
        </p:grpSpPr>
        <p:sp>
          <p:nvSpPr>
            <p:cNvPr id="129" name="Rectangle 128"/>
            <p:cNvSpPr/>
            <p:nvPr/>
          </p:nvSpPr>
          <p:spPr>
            <a:xfrm>
              <a:off x="29794200" y="0"/>
              <a:ext cx="11125200" cy="6858000"/>
            </a:xfrm>
            <a:prstGeom prst="rect">
              <a:avLst/>
            </a:prstGeom>
            <a:solidFill>
              <a:srgbClr val="F79646">
                <a:alpha val="50196"/>
              </a:srgbClr>
            </a:solidFill>
            <a:ln>
              <a:solidFill>
                <a:srgbClr val="B66D31">
                  <a:alpha val="50196"/>
                </a:srgb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7" name="Rectangle 126"/>
            <p:cNvSpPr/>
            <p:nvPr/>
          </p:nvSpPr>
          <p:spPr>
            <a:xfrm>
              <a:off x="15392400" y="0"/>
              <a:ext cx="16459200" cy="6858000"/>
            </a:xfrm>
            <a:prstGeom prst="rect">
              <a:avLst/>
            </a:prstGeom>
            <a:solidFill>
              <a:srgbClr val="FF0000">
                <a:alpha val="25098"/>
              </a:srgbClr>
            </a:solidFill>
            <a:ln>
              <a:solidFill>
                <a:srgbClr val="FF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9296400" y="0"/>
              <a:ext cx="14020800" cy="6858000"/>
            </a:xfrm>
            <a:prstGeom prst="rect">
              <a:avLst/>
            </a:prstGeom>
            <a:solidFill>
              <a:srgbClr val="F01CC3">
                <a:alpha val="25098"/>
              </a:srgbClr>
            </a:solidFill>
            <a:ln>
              <a:solidFill>
                <a:srgbClr val="F01CC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15849600" y="0"/>
              <a:ext cx="1524000" cy="6858000"/>
            </a:xfrm>
            <a:prstGeom prst="rect">
              <a:avLst/>
            </a:prstGeom>
            <a:solidFill>
              <a:srgbClr val="92D050">
                <a:alpha val="25098"/>
              </a:srgbClr>
            </a:solidFill>
            <a:ln>
              <a:solidFill>
                <a:srgbClr val="92D050">
                  <a:alpha val="4902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1793200" y="0"/>
              <a:ext cx="1524000" cy="6858000"/>
            </a:xfrm>
            <a:prstGeom prst="rect">
              <a:avLst/>
            </a:prstGeom>
            <a:solidFill>
              <a:srgbClr val="002060">
                <a:alpha val="25098"/>
              </a:srgbClr>
            </a:solidFill>
            <a:ln>
              <a:solidFill>
                <a:srgbClr val="002060">
                  <a:alpha val="50196"/>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12" name="Group 11"/>
            <p:cNvGrpSpPr/>
            <p:nvPr/>
          </p:nvGrpSpPr>
          <p:grpSpPr>
            <a:xfrm>
              <a:off x="9296400" y="3745468"/>
              <a:ext cx="31623000" cy="457200"/>
              <a:chOff x="304800" y="4191000"/>
              <a:chExt cx="8458200" cy="457200"/>
            </a:xfrm>
          </p:grpSpPr>
          <p:cxnSp>
            <p:nvCxnSpPr>
              <p:cNvPr id="8" name="Straight Connector 7"/>
              <p:cNvCxnSpPr/>
              <p:nvPr/>
            </p:nvCxnSpPr>
            <p:spPr>
              <a:xfrm>
                <a:off x="304800" y="4419600"/>
                <a:ext cx="845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 y="4191000"/>
                <a:ext cx="0" cy="457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763000" y="4191000"/>
                <a:ext cx="0" cy="457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13697712" y="2831068"/>
              <a:ext cx="7409688" cy="533400"/>
              <a:chOff x="2590800" y="3276600"/>
              <a:chExt cx="7543800" cy="381000"/>
            </a:xfrm>
          </p:grpSpPr>
          <p:cxnSp>
            <p:nvCxnSpPr>
              <p:cNvPr id="26" name="Straight Connector 25"/>
              <p:cNvCxnSpPr/>
              <p:nvPr/>
            </p:nvCxnSpPr>
            <p:spPr>
              <a:xfrm>
                <a:off x="2612136" y="3276600"/>
                <a:ext cx="0" cy="38100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107168" y="3276600"/>
                <a:ext cx="0" cy="38100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90800" y="3276600"/>
                <a:ext cx="75438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16078200" y="2385536"/>
              <a:ext cx="2971800" cy="369332"/>
            </a:xfrm>
            <a:prstGeom prst="rect">
              <a:avLst/>
            </a:prstGeom>
            <a:noFill/>
          </p:spPr>
          <p:txBody>
            <a:bodyPr wrap="square" rtlCol="0">
              <a:spAutoFit/>
            </a:bodyPr>
            <a:lstStyle/>
            <a:p>
              <a:r>
                <a:rPr lang="en-US" dirty="0" smtClean="0">
                  <a:solidFill>
                    <a:srgbClr val="7030A0"/>
                  </a:solidFill>
                </a:rPr>
                <a:t>Frederick the Great of Prussia</a:t>
              </a:r>
              <a:endParaRPr lang="en-US" dirty="0">
                <a:solidFill>
                  <a:srgbClr val="7030A0"/>
                </a:solidFill>
              </a:endParaRPr>
            </a:p>
          </p:txBody>
        </p:sp>
        <p:grpSp>
          <p:nvGrpSpPr>
            <p:cNvPr id="39" name="Group 38"/>
            <p:cNvGrpSpPr/>
            <p:nvPr/>
          </p:nvGrpSpPr>
          <p:grpSpPr>
            <a:xfrm>
              <a:off x="15163800" y="1916668"/>
              <a:ext cx="6096000" cy="1447800"/>
              <a:chOff x="2590800" y="3276600"/>
              <a:chExt cx="7543800" cy="381000"/>
            </a:xfrm>
          </p:grpSpPr>
          <p:cxnSp>
            <p:nvCxnSpPr>
              <p:cNvPr id="40" name="Straight Connector 39"/>
              <p:cNvCxnSpPr/>
              <p:nvPr/>
            </p:nvCxnSpPr>
            <p:spPr>
              <a:xfrm>
                <a:off x="2612136" y="3276600"/>
                <a:ext cx="0" cy="381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0107168" y="3276600"/>
                <a:ext cx="0" cy="381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590800" y="3276600"/>
                <a:ext cx="7543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17297400" y="1459468"/>
              <a:ext cx="1828800" cy="369332"/>
            </a:xfrm>
            <a:prstGeom prst="rect">
              <a:avLst/>
            </a:prstGeom>
            <a:noFill/>
          </p:spPr>
          <p:txBody>
            <a:bodyPr wrap="square" rtlCol="0">
              <a:spAutoFit/>
            </a:bodyPr>
            <a:lstStyle/>
            <a:p>
              <a:r>
                <a:rPr lang="en-US" dirty="0" smtClean="0">
                  <a:solidFill>
                    <a:srgbClr val="FF0000"/>
                  </a:solidFill>
                </a:rPr>
                <a:t>Carlos III of Spain </a:t>
              </a:r>
              <a:endParaRPr lang="en-US" dirty="0">
                <a:solidFill>
                  <a:srgbClr val="FF0000"/>
                </a:solidFill>
              </a:endParaRPr>
            </a:p>
          </p:txBody>
        </p:sp>
        <p:grpSp>
          <p:nvGrpSpPr>
            <p:cNvPr id="44" name="Group 43"/>
            <p:cNvGrpSpPr/>
            <p:nvPr/>
          </p:nvGrpSpPr>
          <p:grpSpPr>
            <a:xfrm rot="10800000">
              <a:off x="17221200" y="4583668"/>
              <a:ext cx="5486400" cy="381000"/>
              <a:chOff x="2590800" y="3276600"/>
              <a:chExt cx="7543800" cy="381000"/>
            </a:xfrm>
          </p:grpSpPr>
          <p:cxnSp>
            <p:nvCxnSpPr>
              <p:cNvPr id="45" name="Straight Connector 44"/>
              <p:cNvCxnSpPr/>
              <p:nvPr/>
            </p:nvCxnSpPr>
            <p:spPr>
              <a:xfrm>
                <a:off x="2612136" y="3276600"/>
                <a:ext cx="0" cy="38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107168" y="3276600"/>
                <a:ext cx="0" cy="38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590800" y="3276600"/>
                <a:ext cx="75438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17830800" y="5193268"/>
              <a:ext cx="3048000" cy="369332"/>
            </a:xfrm>
            <a:prstGeom prst="rect">
              <a:avLst/>
            </a:prstGeom>
            <a:noFill/>
          </p:spPr>
          <p:txBody>
            <a:bodyPr wrap="square" rtlCol="0">
              <a:spAutoFit/>
            </a:bodyPr>
            <a:lstStyle/>
            <a:p>
              <a:r>
                <a:rPr lang="en-US" dirty="0" smtClean="0">
                  <a:solidFill>
                    <a:srgbClr val="00B0F0"/>
                  </a:solidFill>
                </a:rPr>
                <a:t>Catherine The Great of Russia</a:t>
              </a:r>
              <a:endParaRPr lang="en-US" dirty="0">
                <a:solidFill>
                  <a:srgbClr val="00B0F0"/>
                </a:solidFill>
              </a:endParaRPr>
            </a:p>
          </p:txBody>
        </p:sp>
        <p:grpSp>
          <p:nvGrpSpPr>
            <p:cNvPr id="49" name="Group 48"/>
            <p:cNvGrpSpPr/>
            <p:nvPr/>
          </p:nvGrpSpPr>
          <p:grpSpPr>
            <a:xfrm>
              <a:off x="24536400" y="2907268"/>
              <a:ext cx="7315200" cy="457200"/>
              <a:chOff x="2590800" y="3276600"/>
              <a:chExt cx="7543800" cy="381000"/>
            </a:xfrm>
          </p:grpSpPr>
          <p:cxnSp>
            <p:nvCxnSpPr>
              <p:cNvPr id="50" name="Straight Connector 49"/>
              <p:cNvCxnSpPr/>
              <p:nvPr/>
            </p:nvCxnSpPr>
            <p:spPr>
              <a:xfrm>
                <a:off x="2612136" y="3276600"/>
                <a:ext cx="0" cy="381000"/>
              </a:xfrm>
              <a:prstGeom prst="line">
                <a:avLst/>
              </a:prstGeom>
              <a:ln w="5715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0107168" y="3276600"/>
                <a:ext cx="0" cy="381000"/>
              </a:xfrm>
              <a:prstGeom prst="line">
                <a:avLst/>
              </a:prstGeom>
              <a:ln w="5715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590800" y="3276600"/>
                <a:ext cx="7543800" cy="0"/>
              </a:xfrm>
              <a:prstGeom prst="line">
                <a:avLst/>
              </a:prstGeom>
              <a:ln w="57150">
                <a:solidFill>
                  <a:srgbClr val="00CC99"/>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p:nvCxnSpPr>
          <p:spPr>
            <a:xfrm>
              <a:off x="37338000" y="3440668"/>
              <a:ext cx="0"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9166800" y="3440668"/>
              <a:ext cx="0"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6136600" y="2373868"/>
              <a:ext cx="2438400" cy="369332"/>
            </a:xfrm>
            <a:prstGeom prst="rect">
              <a:avLst/>
            </a:prstGeom>
            <a:noFill/>
          </p:spPr>
          <p:txBody>
            <a:bodyPr wrap="square" rtlCol="0">
              <a:spAutoFit/>
            </a:bodyPr>
            <a:lstStyle/>
            <a:p>
              <a:r>
                <a:rPr lang="en-US" dirty="0" smtClean="0">
                  <a:solidFill>
                    <a:srgbClr val="00CC99"/>
                  </a:solidFill>
                </a:rPr>
                <a:t>Frederick VI of Denmark</a:t>
              </a:r>
              <a:endParaRPr lang="en-US" dirty="0">
                <a:solidFill>
                  <a:srgbClr val="00CC99"/>
                </a:solidFill>
              </a:endParaRPr>
            </a:p>
          </p:txBody>
        </p:sp>
        <p:grpSp>
          <p:nvGrpSpPr>
            <p:cNvPr id="64" name="Group 63"/>
            <p:cNvGrpSpPr/>
            <p:nvPr/>
          </p:nvGrpSpPr>
          <p:grpSpPr>
            <a:xfrm rot="10800000">
              <a:off x="17602200" y="4583667"/>
              <a:ext cx="4038600" cy="1219200"/>
              <a:chOff x="2590800" y="3276600"/>
              <a:chExt cx="7543800" cy="406400"/>
            </a:xfrm>
          </p:grpSpPr>
          <p:cxnSp>
            <p:nvCxnSpPr>
              <p:cNvPr id="65" name="Straight Connector 64"/>
              <p:cNvCxnSpPr/>
              <p:nvPr/>
            </p:nvCxnSpPr>
            <p:spPr>
              <a:xfrm>
                <a:off x="2612136" y="3276600"/>
                <a:ext cx="0" cy="381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H="1" flipV="1">
                <a:off x="10107168" y="3276600"/>
                <a:ext cx="27432" cy="406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590800" y="3276600"/>
                <a:ext cx="75438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17983200" y="5814536"/>
              <a:ext cx="3505200" cy="369332"/>
            </a:xfrm>
            <a:prstGeom prst="rect">
              <a:avLst/>
            </a:prstGeom>
            <a:noFill/>
          </p:spPr>
          <p:txBody>
            <a:bodyPr wrap="square" rtlCol="0">
              <a:spAutoFit/>
            </a:bodyPr>
            <a:lstStyle/>
            <a:p>
              <a:r>
                <a:rPr lang="en-US" dirty="0" smtClean="0">
                  <a:solidFill>
                    <a:srgbClr val="00B050"/>
                  </a:solidFill>
                </a:rPr>
                <a:t>Joseph II of the Holy Roman Empire</a:t>
              </a:r>
              <a:endParaRPr lang="en-US" dirty="0">
                <a:solidFill>
                  <a:srgbClr val="00B050"/>
                </a:solidFill>
              </a:endParaRPr>
            </a:p>
          </p:txBody>
        </p:sp>
        <p:grpSp>
          <p:nvGrpSpPr>
            <p:cNvPr id="69" name="Group 68"/>
            <p:cNvGrpSpPr/>
            <p:nvPr/>
          </p:nvGrpSpPr>
          <p:grpSpPr>
            <a:xfrm>
              <a:off x="15366522" y="545068"/>
              <a:ext cx="4369278" cy="2819400"/>
              <a:chOff x="2590800" y="3276600"/>
              <a:chExt cx="7543800" cy="381000"/>
            </a:xfrm>
          </p:grpSpPr>
          <p:cxnSp>
            <p:nvCxnSpPr>
              <p:cNvPr id="70" name="Straight Connector 69"/>
              <p:cNvCxnSpPr/>
              <p:nvPr/>
            </p:nvCxnSpPr>
            <p:spPr>
              <a:xfrm>
                <a:off x="2612136" y="3276600"/>
                <a:ext cx="0" cy="3810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0107168" y="3276600"/>
                <a:ext cx="0" cy="3810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590800" y="3276600"/>
                <a:ext cx="75438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16687800" y="87868"/>
              <a:ext cx="2057400" cy="369332"/>
            </a:xfrm>
            <a:prstGeom prst="rect">
              <a:avLst/>
            </a:prstGeom>
            <a:noFill/>
          </p:spPr>
          <p:txBody>
            <a:bodyPr wrap="square" rtlCol="0">
              <a:spAutoFit/>
            </a:bodyPr>
            <a:lstStyle/>
            <a:p>
              <a:r>
                <a:rPr lang="en-US" dirty="0" smtClean="0">
                  <a:solidFill>
                    <a:srgbClr val="FFC000"/>
                  </a:solidFill>
                </a:rPr>
                <a:t>Joseph I of Portugal </a:t>
              </a:r>
              <a:endParaRPr lang="en-US" dirty="0">
                <a:solidFill>
                  <a:srgbClr val="FFC000"/>
                </a:solidFill>
              </a:endParaRPr>
            </a:p>
          </p:txBody>
        </p:sp>
        <p:grpSp>
          <p:nvGrpSpPr>
            <p:cNvPr id="74" name="Group 73"/>
            <p:cNvGrpSpPr/>
            <p:nvPr/>
          </p:nvGrpSpPr>
          <p:grpSpPr>
            <a:xfrm rot="10800000">
              <a:off x="17830800" y="4583666"/>
              <a:ext cx="3818626" cy="1904998"/>
              <a:chOff x="2590800" y="3276600"/>
              <a:chExt cx="7560879" cy="432954"/>
            </a:xfrm>
          </p:grpSpPr>
          <p:cxnSp>
            <p:nvCxnSpPr>
              <p:cNvPr id="75" name="Straight Connector 74"/>
              <p:cNvCxnSpPr/>
              <p:nvPr/>
            </p:nvCxnSpPr>
            <p:spPr>
              <a:xfrm>
                <a:off x="2612136" y="3276600"/>
                <a:ext cx="0" cy="381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H="1" flipV="1">
                <a:off x="10107167" y="3276600"/>
                <a:ext cx="44512" cy="43295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590800" y="3276600"/>
                <a:ext cx="75438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18135600" y="6488668"/>
              <a:ext cx="3276600" cy="369332"/>
            </a:xfrm>
            <a:prstGeom prst="rect">
              <a:avLst/>
            </a:prstGeom>
            <a:noFill/>
          </p:spPr>
          <p:txBody>
            <a:bodyPr wrap="square" rtlCol="0">
              <a:spAutoFit/>
            </a:bodyPr>
            <a:lstStyle/>
            <a:p>
              <a:r>
                <a:rPr lang="en-US" dirty="0" smtClean="0">
                  <a:solidFill>
                    <a:srgbClr val="C00000"/>
                  </a:solidFill>
                </a:rPr>
                <a:t>Leopold I, Grand Duke of Tuscany </a:t>
              </a:r>
              <a:endParaRPr lang="en-US" dirty="0">
                <a:solidFill>
                  <a:srgbClr val="C00000"/>
                </a:solidFill>
              </a:endParaRPr>
            </a:p>
          </p:txBody>
        </p:sp>
        <p:grpSp>
          <p:nvGrpSpPr>
            <p:cNvPr id="80" name="Group 79"/>
            <p:cNvGrpSpPr/>
            <p:nvPr/>
          </p:nvGrpSpPr>
          <p:grpSpPr>
            <a:xfrm>
              <a:off x="19202400" y="1383268"/>
              <a:ext cx="2743200" cy="1981200"/>
              <a:chOff x="2590800" y="3276600"/>
              <a:chExt cx="7543800" cy="381000"/>
            </a:xfrm>
          </p:grpSpPr>
          <p:cxnSp>
            <p:nvCxnSpPr>
              <p:cNvPr id="81" name="Straight Connector 80"/>
              <p:cNvCxnSpPr/>
              <p:nvPr/>
            </p:nvCxnSpPr>
            <p:spPr>
              <a:xfrm>
                <a:off x="2612136" y="3276600"/>
                <a:ext cx="0" cy="381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0107168" y="3276600"/>
                <a:ext cx="0" cy="381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590800" y="3276600"/>
                <a:ext cx="75438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19583400" y="1002268"/>
              <a:ext cx="1981200" cy="369332"/>
            </a:xfrm>
            <a:prstGeom prst="rect">
              <a:avLst/>
            </a:prstGeom>
            <a:noFill/>
          </p:spPr>
          <p:txBody>
            <a:bodyPr wrap="square" rtlCol="0">
              <a:spAutoFit/>
            </a:bodyPr>
            <a:lstStyle/>
            <a:p>
              <a:r>
                <a:rPr lang="en-US" dirty="0" smtClean="0">
                  <a:solidFill>
                    <a:srgbClr val="0070C0"/>
                  </a:solidFill>
                </a:rPr>
                <a:t>Louis XVI of France</a:t>
              </a:r>
              <a:endParaRPr lang="en-US" dirty="0">
                <a:solidFill>
                  <a:srgbClr val="0070C0"/>
                </a:solidFill>
              </a:endParaRPr>
            </a:p>
          </p:txBody>
        </p:sp>
        <p:sp>
          <p:nvSpPr>
            <p:cNvPr id="91" name="TextBox 90"/>
            <p:cNvSpPr txBox="1"/>
            <p:nvPr/>
          </p:nvSpPr>
          <p:spPr>
            <a:xfrm>
              <a:off x="23545800" y="5421868"/>
              <a:ext cx="3200400" cy="646331"/>
            </a:xfrm>
            <a:prstGeom prst="rect">
              <a:avLst/>
            </a:prstGeom>
            <a:noFill/>
          </p:spPr>
          <p:txBody>
            <a:bodyPr wrap="square" rtlCol="0">
              <a:spAutoFit/>
            </a:bodyPr>
            <a:lstStyle/>
            <a:p>
              <a:pPr algn="ctr"/>
              <a:r>
                <a:rPr lang="en-US" dirty="0" smtClean="0">
                  <a:solidFill>
                    <a:schemeClr val="accent6">
                      <a:lumMod val="75000"/>
                    </a:schemeClr>
                  </a:solidFill>
                </a:rPr>
                <a:t>Maria Carolina of Austria, </a:t>
              </a:r>
            </a:p>
            <a:p>
              <a:pPr algn="ctr"/>
              <a:r>
                <a:rPr lang="en-US" dirty="0" smtClean="0">
                  <a:solidFill>
                    <a:schemeClr val="accent6">
                      <a:lumMod val="75000"/>
                    </a:schemeClr>
                  </a:solidFill>
                </a:rPr>
                <a:t>Queen of Naples</a:t>
              </a:r>
              <a:endParaRPr lang="en-US" dirty="0">
                <a:solidFill>
                  <a:schemeClr val="accent6">
                    <a:lumMod val="75000"/>
                  </a:schemeClr>
                </a:solidFill>
              </a:endParaRPr>
            </a:p>
          </p:txBody>
        </p:sp>
        <p:cxnSp>
          <p:nvCxnSpPr>
            <p:cNvPr id="92" name="Straight Connector 91"/>
            <p:cNvCxnSpPr/>
            <p:nvPr/>
          </p:nvCxnSpPr>
          <p:spPr>
            <a:xfrm flipV="1">
              <a:off x="25069800" y="4812268"/>
              <a:ext cx="0" cy="6096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2174200" y="2831068"/>
              <a:ext cx="1905000" cy="533400"/>
              <a:chOff x="2590800" y="3276600"/>
              <a:chExt cx="7543800" cy="381000"/>
            </a:xfrm>
          </p:grpSpPr>
          <p:cxnSp>
            <p:nvCxnSpPr>
              <p:cNvPr id="95" name="Straight Connector 94"/>
              <p:cNvCxnSpPr/>
              <p:nvPr/>
            </p:nvCxnSpPr>
            <p:spPr>
              <a:xfrm>
                <a:off x="2612136" y="3276600"/>
                <a:ext cx="0" cy="3810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07168" y="3276600"/>
                <a:ext cx="0" cy="3810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590800" y="3276600"/>
                <a:ext cx="75438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98" name="TextBox 97"/>
            <p:cNvSpPr txBox="1"/>
            <p:nvPr/>
          </p:nvSpPr>
          <p:spPr>
            <a:xfrm>
              <a:off x="22021800" y="2145268"/>
              <a:ext cx="2209800" cy="646331"/>
            </a:xfrm>
            <a:prstGeom prst="rect">
              <a:avLst/>
            </a:prstGeom>
            <a:noFill/>
          </p:spPr>
          <p:txBody>
            <a:bodyPr wrap="square" rtlCol="0">
              <a:spAutoFit/>
            </a:bodyPr>
            <a:lstStyle/>
            <a:p>
              <a:pPr algn="ctr"/>
              <a:r>
                <a:rPr lang="en-US" dirty="0" smtClean="0">
                  <a:solidFill>
                    <a:srgbClr val="FFFF00"/>
                  </a:solidFill>
                </a:rPr>
                <a:t>Napoleon Bonaparte, Emperor of France</a:t>
              </a:r>
              <a:endParaRPr lang="en-US" dirty="0">
                <a:solidFill>
                  <a:srgbClr val="FFFF00"/>
                </a:solidFill>
              </a:endParaRPr>
            </a:p>
          </p:txBody>
        </p:sp>
        <p:grpSp>
          <p:nvGrpSpPr>
            <p:cNvPr id="120" name="Group 119"/>
            <p:cNvGrpSpPr/>
            <p:nvPr/>
          </p:nvGrpSpPr>
          <p:grpSpPr>
            <a:xfrm>
              <a:off x="9220200" y="3429000"/>
              <a:ext cx="26365200" cy="1383268"/>
              <a:chOff x="9220200" y="3429000"/>
              <a:chExt cx="26365200" cy="1383268"/>
            </a:xfrm>
          </p:grpSpPr>
          <p:cxnSp>
            <p:nvCxnSpPr>
              <p:cNvPr id="15" name="Straight Connector 14"/>
              <p:cNvCxnSpPr/>
              <p:nvPr/>
            </p:nvCxnSpPr>
            <p:spPr>
              <a:xfrm>
                <a:off x="10515600" y="3440668"/>
                <a:ext cx="0"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115800" y="3440668"/>
                <a:ext cx="0"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716000" y="3440668"/>
                <a:ext cx="0"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392400" y="3440668"/>
                <a:ext cx="0"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068800" y="3440668"/>
                <a:ext cx="0"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745200" y="3440668"/>
                <a:ext cx="0"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345400" y="3440668"/>
                <a:ext cx="0"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793200" y="3440668"/>
                <a:ext cx="0"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3317200" y="3440668"/>
                <a:ext cx="0"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4917400" y="3440668"/>
                <a:ext cx="0"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6593800" y="3440668"/>
                <a:ext cx="0"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8270200" y="3440668"/>
                <a:ext cx="0"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0099000" y="3440668"/>
                <a:ext cx="0"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1851600" y="3440668"/>
                <a:ext cx="0"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3680400" y="3440668"/>
                <a:ext cx="0"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5585400" y="3440668"/>
                <a:ext cx="0"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rot="10800000">
                <a:off x="20193000" y="4583668"/>
                <a:ext cx="5791200" cy="228600"/>
                <a:chOff x="2590800" y="3276600"/>
                <a:chExt cx="7543800" cy="381000"/>
              </a:xfrm>
            </p:grpSpPr>
            <p:cxnSp>
              <p:nvCxnSpPr>
                <p:cNvPr id="86" name="Straight Connector 85"/>
                <p:cNvCxnSpPr/>
                <p:nvPr/>
              </p:nvCxnSpPr>
              <p:spPr>
                <a:xfrm>
                  <a:off x="2612136" y="3276600"/>
                  <a:ext cx="0" cy="3810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0107168" y="3276600"/>
                  <a:ext cx="0" cy="3810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590800" y="3276600"/>
                  <a:ext cx="754380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a:xfrm rot="16200000">
                <a:off x="8833366" y="3815834"/>
                <a:ext cx="1143000" cy="369332"/>
              </a:xfrm>
              <a:prstGeom prst="rect">
                <a:avLst/>
              </a:prstGeom>
              <a:noFill/>
            </p:spPr>
            <p:txBody>
              <a:bodyPr wrap="square" rtlCol="0">
                <a:spAutoFit/>
              </a:bodyPr>
              <a:lstStyle/>
              <a:p>
                <a:r>
                  <a:rPr lang="en-US" dirty="0" smtClean="0"/>
                  <a:t>1710  A.D.</a:t>
                </a:r>
                <a:endParaRPr lang="en-US" dirty="0"/>
              </a:p>
            </p:txBody>
          </p:sp>
          <p:sp>
            <p:nvSpPr>
              <p:cNvPr id="101" name="TextBox 100"/>
              <p:cNvSpPr txBox="1"/>
              <p:nvPr/>
            </p:nvSpPr>
            <p:spPr>
              <a:xfrm rot="16200000">
                <a:off x="10052566" y="3815834"/>
                <a:ext cx="1143000" cy="369332"/>
              </a:xfrm>
              <a:prstGeom prst="rect">
                <a:avLst/>
              </a:prstGeom>
              <a:noFill/>
            </p:spPr>
            <p:txBody>
              <a:bodyPr wrap="square" rtlCol="0">
                <a:spAutoFit/>
              </a:bodyPr>
              <a:lstStyle/>
              <a:p>
                <a:r>
                  <a:rPr lang="en-US" dirty="0" smtClean="0"/>
                  <a:t>1720  A.D.</a:t>
                </a:r>
                <a:endParaRPr lang="en-US" dirty="0"/>
              </a:p>
            </p:txBody>
          </p:sp>
          <p:sp>
            <p:nvSpPr>
              <p:cNvPr id="102" name="TextBox 101"/>
              <p:cNvSpPr txBox="1"/>
              <p:nvPr/>
            </p:nvSpPr>
            <p:spPr>
              <a:xfrm rot="16200000">
                <a:off x="11652766" y="3815834"/>
                <a:ext cx="1143000" cy="369332"/>
              </a:xfrm>
              <a:prstGeom prst="rect">
                <a:avLst/>
              </a:prstGeom>
              <a:noFill/>
            </p:spPr>
            <p:txBody>
              <a:bodyPr wrap="square" rtlCol="0">
                <a:spAutoFit/>
              </a:bodyPr>
              <a:lstStyle/>
              <a:p>
                <a:r>
                  <a:rPr lang="en-US" dirty="0" smtClean="0"/>
                  <a:t>1730  A.D.</a:t>
                </a:r>
                <a:endParaRPr lang="en-US" dirty="0"/>
              </a:p>
            </p:txBody>
          </p:sp>
          <p:sp>
            <p:nvSpPr>
              <p:cNvPr id="103" name="TextBox 102"/>
              <p:cNvSpPr txBox="1"/>
              <p:nvPr/>
            </p:nvSpPr>
            <p:spPr>
              <a:xfrm rot="16200000">
                <a:off x="13252966" y="3815834"/>
                <a:ext cx="1143000" cy="369332"/>
              </a:xfrm>
              <a:prstGeom prst="rect">
                <a:avLst/>
              </a:prstGeom>
              <a:noFill/>
            </p:spPr>
            <p:txBody>
              <a:bodyPr wrap="square" rtlCol="0">
                <a:spAutoFit/>
              </a:bodyPr>
              <a:lstStyle/>
              <a:p>
                <a:r>
                  <a:rPr lang="en-US" dirty="0" smtClean="0"/>
                  <a:t>1740  A.D.</a:t>
                </a:r>
                <a:endParaRPr lang="en-US" dirty="0"/>
              </a:p>
            </p:txBody>
          </p:sp>
          <p:sp>
            <p:nvSpPr>
              <p:cNvPr id="104" name="TextBox 103"/>
              <p:cNvSpPr txBox="1"/>
              <p:nvPr/>
            </p:nvSpPr>
            <p:spPr>
              <a:xfrm rot="16200000">
                <a:off x="15005566" y="3815834"/>
                <a:ext cx="1143000" cy="369332"/>
              </a:xfrm>
              <a:prstGeom prst="rect">
                <a:avLst/>
              </a:prstGeom>
              <a:noFill/>
            </p:spPr>
            <p:txBody>
              <a:bodyPr wrap="square" rtlCol="0">
                <a:spAutoFit/>
              </a:bodyPr>
              <a:lstStyle/>
              <a:p>
                <a:r>
                  <a:rPr lang="en-US" dirty="0" smtClean="0"/>
                  <a:t>1750  A.D.</a:t>
                </a:r>
                <a:endParaRPr lang="en-US" dirty="0"/>
              </a:p>
            </p:txBody>
          </p:sp>
        </p:grpSp>
        <p:sp>
          <p:nvSpPr>
            <p:cNvPr id="105" name="TextBox 104"/>
            <p:cNvSpPr txBox="1"/>
            <p:nvPr/>
          </p:nvSpPr>
          <p:spPr>
            <a:xfrm rot="16200000">
              <a:off x="16579334" y="3777734"/>
              <a:ext cx="1219200" cy="369332"/>
            </a:xfrm>
            <a:prstGeom prst="rect">
              <a:avLst/>
            </a:prstGeom>
            <a:noFill/>
          </p:spPr>
          <p:txBody>
            <a:bodyPr wrap="square" rtlCol="0">
              <a:spAutoFit/>
            </a:bodyPr>
            <a:lstStyle/>
            <a:p>
              <a:r>
                <a:rPr lang="en-US" dirty="0" smtClean="0"/>
                <a:t>1760  A.D.</a:t>
              </a:r>
              <a:endParaRPr lang="en-US" dirty="0"/>
            </a:p>
          </p:txBody>
        </p:sp>
        <p:sp>
          <p:nvSpPr>
            <p:cNvPr id="106" name="TextBox 105"/>
            <p:cNvSpPr txBox="1"/>
            <p:nvPr/>
          </p:nvSpPr>
          <p:spPr>
            <a:xfrm rot="16200000">
              <a:off x="18282166" y="3815834"/>
              <a:ext cx="1143000" cy="369332"/>
            </a:xfrm>
            <a:prstGeom prst="rect">
              <a:avLst/>
            </a:prstGeom>
            <a:noFill/>
          </p:spPr>
          <p:txBody>
            <a:bodyPr wrap="square" rtlCol="0">
              <a:spAutoFit/>
            </a:bodyPr>
            <a:lstStyle/>
            <a:p>
              <a:r>
                <a:rPr lang="en-US" dirty="0" smtClean="0"/>
                <a:t>1770  A.D.</a:t>
              </a:r>
              <a:endParaRPr lang="en-US" dirty="0"/>
            </a:p>
          </p:txBody>
        </p:sp>
        <p:sp>
          <p:nvSpPr>
            <p:cNvPr id="107" name="TextBox 106"/>
            <p:cNvSpPr txBox="1"/>
            <p:nvPr/>
          </p:nvSpPr>
          <p:spPr>
            <a:xfrm rot="16200000">
              <a:off x="19882366" y="3815834"/>
              <a:ext cx="1143000" cy="369332"/>
            </a:xfrm>
            <a:prstGeom prst="rect">
              <a:avLst/>
            </a:prstGeom>
            <a:noFill/>
          </p:spPr>
          <p:txBody>
            <a:bodyPr wrap="square" rtlCol="0">
              <a:spAutoFit/>
            </a:bodyPr>
            <a:lstStyle/>
            <a:p>
              <a:r>
                <a:rPr lang="en-US" dirty="0" smtClean="0"/>
                <a:t>1780  A.D.</a:t>
              </a:r>
              <a:endParaRPr lang="en-US" dirty="0"/>
            </a:p>
          </p:txBody>
        </p:sp>
        <p:sp>
          <p:nvSpPr>
            <p:cNvPr id="108" name="TextBox 107"/>
            <p:cNvSpPr txBox="1"/>
            <p:nvPr/>
          </p:nvSpPr>
          <p:spPr>
            <a:xfrm rot="16200000">
              <a:off x="21330166" y="3815834"/>
              <a:ext cx="1143000" cy="369332"/>
            </a:xfrm>
            <a:prstGeom prst="rect">
              <a:avLst/>
            </a:prstGeom>
            <a:noFill/>
          </p:spPr>
          <p:txBody>
            <a:bodyPr wrap="square" rtlCol="0">
              <a:spAutoFit/>
            </a:bodyPr>
            <a:lstStyle/>
            <a:p>
              <a:r>
                <a:rPr lang="en-US" dirty="0" smtClean="0"/>
                <a:t>1790  A.D.</a:t>
              </a:r>
              <a:endParaRPr lang="en-US" dirty="0"/>
            </a:p>
          </p:txBody>
        </p:sp>
        <p:sp>
          <p:nvSpPr>
            <p:cNvPr id="109" name="TextBox 108"/>
            <p:cNvSpPr txBox="1"/>
            <p:nvPr/>
          </p:nvSpPr>
          <p:spPr>
            <a:xfrm rot="16200000">
              <a:off x="22854166" y="3815834"/>
              <a:ext cx="1143000" cy="369332"/>
            </a:xfrm>
            <a:prstGeom prst="rect">
              <a:avLst/>
            </a:prstGeom>
            <a:noFill/>
          </p:spPr>
          <p:txBody>
            <a:bodyPr wrap="square" rtlCol="0">
              <a:spAutoFit/>
            </a:bodyPr>
            <a:lstStyle/>
            <a:p>
              <a:r>
                <a:rPr lang="en-US" dirty="0" smtClean="0"/>
                <a:t>1800  A.D.</a:t>
              </a:r>
              <a:endParaRPr lang="en-US" dirty="0"/>
            </a:p>
          </p:txBody>
        </p:sp>
        <p:sp>
          <p:nvSpPr>
            <p:cNvPr id="110" name="TextBox 109"/>
            <p:cNvSpPr txBox="1"/>
            <p:nvPr/>
          </p:nvSpPr>
          <p:spPr>
            <a:xfrm rot="16200000">
              <a:off x="24454366" y="3815834"/>
              <a:ext cx="1143000" cy="369332"/>
            </a:xfrm>
            <a:prstGeom prst="rect">
              <a:avLst/>
            </a:prstGeom>
            <a:noFill/>
          </p:spPr>
          <p:txBody>
            <a:bodyPr wrap="square" rtlCol="0">
              <a:spAutoFit/>
            </a:bodyPr>
            <a:lstStyle/>
            <a:p>
              <a:r>
                <a:rPr lang="en-US" dirty="0" smtClean="0"/>
                <a:t>1810  A.D.</a:t>
              </a:r>
              <a:endParaRPr lang="en-US" dirty="0"/>
            </a:p>
          </p:txBody>
        </p:sp>
        <p:sp>
          <p:nvSpPr>
            <p:cNvPr id="111" name="TextBox 110"/>
            <p:cNvSpPr txBox="1"/>
            <p:nvPr/>
          </p:nvSpPr>
          <p:spPr>
            <a:xfrm rot="16200000">
              <a:off x="26130766" y="3815834"/>
              <a:ext cx="1143000" cy="369332"/>
            </a:xfrm>
            <a:prstGeom prst="rect">
              <a:avLst/>
            </a:prstGeom>
            <a:noFill/>
          </p:spPr>
          <p:txBody>
            <a:bodyPr wrap="square" rtlCol="0">
              <a:spAutoFit/>
            </a:bodyPr>
            <a:lstStyle/>
            <a:p>
              <a:r>
                <a:rPr lang="en-US" dirty="0" smtClean="0"/>
                <a:t>1820  A.D.</a:t>
              </a:r>
              <a:endParaRPr lang="en-US" dirty="0"/>
            </a:p>
          </p:txBody>
        </p:sp>
        <p:sp>
          <p:nvSpPr>
            <p:cNvPr id="112" name="TextBox 111"/>
            <p:cNvSpPr txBox="1"/>
            <p:nvPr/>
          </p:nvSpPr>
          <p:spPr>
            <a:xfrm rot="16200000">
              <a:off x="27807166" y="3815834"/>
              <a:ext cx="1143000" cy="369332"/>
            </a:xfrm>
            <a:prstGeom prst="rect">
              <a:avLst/>
            </a:prstGeom>
            <a:noFill/>
          </p:spPr>
          <p:txBody>
            <a:bodyPr wrap="square" rtlCol="0">
              <a:spAutoFit/>
            </a:bodyPr>
            <a:lstStyle/>
            <a:p>
              <a:r>
                <a:rPr lang="en-US" dirty="0" smtClean="0"/>
                <a:t>1830  A.D.</a:t>
              </a:r>
              <a:endParaRPr lang="en-US" dirty="0"/>
            </a:p>
          </p:txBody>
        </p:sp>
        <p:sp>
          <p:nvSpPr>
            <p:cNvPr id="113" name="TextBox 112"/>
            <p:cNvSpPr txBox="1"/>
            <p:nvPr/>
          </p:nvSpPr>
          <p:spPr>
            <a:xfrm rot="16200000">
              <a:off x="29635966" y="3815834"/>
              <a:ext cx="1143000" cy="369332"/>
            </a:xfrm>
            <a:prstGeom prst="rect">
              <a:avLst/>
            </a:prstGeom>
            <a:noFill/>
          </p:spPr>
          <p:txBody>
            <a:bodyPr wrap="square" rtlCol="0">
              <a:spAutoFit/>
            </a:bodyPr>
            <a:lstStyle/>
            <a:p>
              <a:r>
                <a:rPr lang="en-US" dirty="0" smtClean="0"/>
                <a:t>1840  A.D.</a:t>
              </a:r>
              <a:endParaRPr lang="en-US" dirty="0"/>
            </a:p>
          </p:txBody>
        </p:sp>
        <p:sp>
          <p:nvSpPr>
            <p:cNvPr id="114" name="TextBox 113"/>
            <p:cNvSpPr txBox="1"/>
            <p:nvPr/>
          </p:nvSpPr>
          <p:spPr>
            <a:xfrm rot="16200000">
              <a:off x="31388566" y="3815834"/>
              <a:ext cx="1143000" cy="369332"/>
            </a:xfrm>
            <a:prstGeom prst="rect">
              <a:avLst/>
            </a:prstGeom>
            <a:noFill/>
          </p:spPr>
          <p:txBody>
            <a:bodyPr wrap="square" rtlCol="0">
              <a:spAutoFit/>
            </a:bodyPr>
            <a:lstStyle/>
            <a:p>
              <a:r>
                <a:rPr lang="en-US" dirty="0" smtClean="0"/>
                <a:t>1850  A.D.</a:t>
              </a:r>
              <a:endParaRPr lang="en-US" dirty="0"/>
            </a:p>
          </p:txBody>
        </p:sp>
        <p:sp>
          <p:nvSpPr>
            <p:cNvPr id="115" name="TextBox 114"/>
            <p:cNvSpPr txBox="1"/>
            <p:nvPr/>
          </p:nvSpPr>
          <p:spPr>
            <a:xfrm rot="16200000">
              <a:off x="33217366" y="3815834"/>
              <a:ext cx="1143000" cy="369332"/>
            </a:xfrm>
            <a:prstGeom prst="rect">
              <a:avLst/>
            </a:prstGeom>
            <a:noFill/>
          </p:spPr>
          <p:txBody>
            <a:bodyPr wrap="square" rtlCol="0">
              <a:spAutoFit/>
            </a:bodyPr>
            <a:lstStyle/>
            <a:p>
              <a:r>
                <a:rPr lang="en-US" dirty="0" smtClean="0"/>
                <a:t>1860  A.D.</a:t>
              </a:r>
              <a:endParaRPr lang="en-US" dirty="0"/>
            </a:p>
          </p:txBody>
        </p:sp>
        <p:sp>
          <p:nvSpPr>
            <p:cNvPr id="116" name="TextBox 115"/>
            <p:cNvSpPr txBox="1"/>
            <p:nvPr/>
          </p:nvSpPr>
          <p:spPr>
            <a:xfrm rot="16200000">
              <a:off x="35122366" y="3815834"/>
              <a:ext cx="1143000" cy="369332"/>
            </a:xfrm>
            <a:prstGeom prst="rect">
              <a:avLst/>
            </a:prstGeom>
            <a:noFill/>
          </p:spPr>
          <p:txBody>
            <a:bodyPr wrap="square" rtlCol="0">
              <a:spAutoFit/>
            </a:bodyPr>
            <a:lstStyle/>
            <a:p>
              <a:r>
                <a:rPr lang="en-US" dirty="0" smtClean="0"/>
                <a:t>1870  A.D.</a:t>
              </a:r>
              <a:endParaRPr lang="en-US" dirty="0"/>
            </a:p>
          </p:txBody>
        </p:sp>
        <p:sp>
          <p:nvSpPr>
            <p:cNvPr id="117" name="TextBox 116"/>
            <p:cNvSpPr txBox="1"/>
            <p:nvPr/>
          </p:nvSpPr>
          <p:spPr>
            <a:xfrm rot="16200000">
              <a:off x="36874966" y="3815834"/>
              <a:ext cx="1143000" cy="369332"/>
            </a:xfrm>
            <a:prstGeom prst="rect">
              <a:avLst/>
            </a:prstGeom>
            <a:noFill/>
          </p:spPr>
          <p:txBody>
            <a:bodyPr wrap="square" rtlCol="0">
              <a:spAutoFit/>
            </a:bodyPr>
            <a:lstStyle/>
            <a:p>
              <a:r>
                <a:rPr lang="en-US" dirty="0" smtClean="0"/>
                <a:t>1880  A.D.</a:t>
              </a:r>
              <a:endParaRPr lang="en-US" dirty="0"/>
            </a:p>
          </p:txBody>
        </p:sp>
        <p:sp>
          <p:nvSpPr>
            <p:cNvPr id="118" name="TextBox 117"/>
            <p:cNvSpPr txBox="1"/>
            <p:nvPr/>
          </p:nvSpPr>
          <p:spPr>
            <a:xfrm rot="16200000">
              <a:off x="38703766" y="3815834"/>
              <a:ext cx="1143000" cy="369332"/>
            </a:xfrm>
            <a:prstGeom prst="rect">
              <a:avLst/>
            </a:prstGeom>
            <a:noFill/>
          </p:spPr>
          <p:txBody>
            <a:bodyPr wrap="square" rtlCol="0">
              <a:spAutoFit/>
            </a:bodyPr>
            <a:lstStyle/>
            <a:p>
              <a:r>
                <a:rPr lang="en-US" dirty="0" smtClean="0"/>
                <a:t>1890  A.D.</a:t>
              </a:r>
              <a:endParaRPr lang="en-US" dirty="0"/>
            </a:p>
          </p:txBody>
        </p:sp>
        <p:sp>
          <p:nvSpPr>
            <p:cNvPr id="119" name="TextBox 118"/>
            <p:cNvSpPr txBox="1"/>
            <p:nvPr/>
          </p:nvSpPr>
          <p:spPr>
            <a:xfrm rot="16200000">
              <a:off x="40544234" y="3815834"/>
              <a:ext cx="1143000" cy="369332"/>
            </a:xfrm>
            <a:prstGeom prst="rect">
              <a:avLst/>
            </a:prstGeom>
            <a:noFill/>
          </p:spPr>
          <p:txBody>
            <a:bodyPr wrap="square" rtlCol="0">
              <a:spAutoFit/>
            </a:bodyPr>
            <a:lstStyle/>
            <a:p>
              <a:r>
                <a:rPr lang="en-US" dirty="0" smtClean="0"/>
                <a:t>1900 A.D.</a:t>
              </a:r>
              <a:endParaRPr lang="en-US" dirty="0"/>
            </a:p>
          </p:txBody>
        </p:sp>
        <p:sp>
          <p:nvSpPr>
            <p:cNvPr id="122" name="TextBox 121"/>
            <p:cNvSpPr txBox="1"/>
            <p:nvPr/>
          </p:nvSpPr>
          <p:spPr>
            <a:xfrm>
              <a:off x="21793200" y="268069"/>
              <a:ext cx="1524000" cy="646331"/>
            </a:xfrm>
            <a:prstGeom prst="rect">
              <a:avLst/>
            </a:prstGeom>
            <a:noFill/>
          </p:spPr>
          <p:txBody>
            <a:bodyPr wrap="square" rtlCol="0">
              <a:spAutoFit/>
            </a:bodyPr>
            <a:lstStyle/>
            <a:p>
              <a:pPr algn="ctr"/>
              <a:r>
                <a:rPr lang="en-US" i="1" dirty="0" smtClean="0">
                  <a:solidFill>
                    <a:schemeClr val="bg1"/>
                  </a:solidFill>
                </a:rPr>
                <a:t>The French Revolution</a:t>
              </a:r>
              <a:endParaRPr lang="en-US" i="1" dirty="0">
                <a:solidFill>
                  <a:schemeClr val="bg1"/>
                </a:solidFill>
              </a:endParaRPr>
            </a:p>
          </p:txBody>
        </p:sp>
        <p:sp>
          <p:nvSpPr>
            <p:cNvPr id="124" name="TextBox 123"/>
            <p:cNvSpPr txBox="1"/>
            <p:nvPr/>
          </p:nvSpPr>
          <p:spPr>
            <a:xfrm>
              <a:off x="15849600" y="6096000"/>
              <a:ext cx="1524000" cy="646331"/>
            </a:xfrm>
            <a:prstGeom prst="rect">
              <a:avLst/>
            </a:prstGeom>
            <a:noFill/>
          </p:spPr>
          <p:txBody>
            <a:bodyPr wrap="square" rtlCol="0">
              <a:spAutoFit/>
            </a:bodyPr>
            <a:lstStyle/>
            <a:p>
              <a:pPr algn="ctr"/>
              <a:r>
                <a:rPr lang="en-US" i="1" dirty="0" smtClean="0">
                  <a:solidFill>
                    <a:schemeClr val="bg1"/>
                  </a:solidFill>
                </a:rPr>
                <a:t>The Seven Years War</a:t>
              </a:r>
              <a:endParaRPr lang="en-US" i="1" dirty="0">
                <a:solidFill>
                  <a:schemeClr val="bg1"/>
                </a:solidFill>
              </a:endParaRPr>
            </a:p>
          </p:txBody>
        </p:sp>
        <p:sp>
          <p:nvSpPr>
            <p:cNvPr id="126" name="TextBox 125"/>
            <p:cNvSpPr txBox="1"/>
            <p:nvPr/>
          </p:nvSpPr>
          <p:spPr>
            <a:xfrm>
              <a:off x="9448800" y="228600"/>
              <a:ext cx="3276600" cy="646331"/>
            </a:xfrm>
            <a:prstGeom prst="rect">
              <a:avLst/>
            </a:prstGeom>
            <a:noFill/>
          </p:spPr>
          <p:txBody>
            <a:bodyPr wrap="square" rtlCol="0">
              <a:spAutoFit/>
            </a:bodyPr>
            <a:lstStyle/>
            <a:p>
              <a:pPr algn="ctr"/>
              <a:r>
                <a:rPr lang="en-US" dirty="0" smtClean="0">
                  <a:solidFill>
                    <a:schemeClr val="bg1"/>
                  </a:solidFill>
                </a:rPr>
                <a:t>17</a:t>
              </a:r>
              <a:r>
                <a:rPr lang="en-US" baseline="30000" dirty="0" smtClean="0">
                  <a:solidFill>
                    <a:schemeClr val="bg1"/>
                  </a:solidFill>
                </a:rPr>
                <a:t>th</a:t>
              </a:r>
              <a:r>
                <a:rPr lang="en-US" dirty="0" smtClean="0">
                  <a:solidFill>
                    <a:schemeClr val="bg1"/>
                  </a:solidFill>
                </a:rPr>
                <a:t> Century – 18</a:t>
              </a:r>
              <a:r>
                <a:rPr lang="en-US" baseline="30000" dirty="0" smtClean="0">
                  <a:solidFill>
                    <a:schemeClr val="bg1"/>
                  </a:solidFill>
                </a:rPr>
                <a:t>th</a:t>
              </a:r>
              <a:r>
                <a:rPr lang="en-US" dirty="0" smtClean="0">
                  <a:solidFill>
                    <a:schemeClr val="bg1"/>
                  </a:solidFill>
                </a:rPr>
                <a:t> Century</a:t>
              </a:r>
            </a:p>
            <a:p>
              <a:pPr algn="ctr"/>
              <a:r>
                <a:rPr lang="en-US" i="1" dirty="0" smtClean="0">
                  <a:solidFill>
                    <a:schemeClr val="bg1"/>
                  </a:solidFill>
                </a:rPr>
                <a:t>The Enlightenment</a:t>
              </a:r>
              <a:endParaRPr lang="en-US" i="1" dirty="0">
                <a:solidFill>
                  <a:schemeClr val="bg1"/>
                </a:solidFill>
              </a:endParaRPr>
            </a:p>
          </p:txBody>
        </p:sp>
        <p:sp>
          <p:nvSpPr>
            <p:cNvPr id="128" name="TextBox 127"/>
            <p:cNvSpPr txBox="1"/>
            <p:nvPr/>
          </p:nvSpPr>
          <p:spPr>
            <a:xfrm>
              <a:off x="26898600" y="152400"/>
              <a:ext cx="2819400" cy="369332"/>
            </a:xfrm>
            <a:prstGeom prst="rect">
              <a:avLst/>
            </a:prstGeom>
            <a:noFill/>
          </p:spPr>
          <p:txBody>
            <a:bodyPr wrap="square" rtlCol="0">
              <a:spAutoFit/>
            </a:bodyPr>
            <a:lstStyle/>
            <a:p>
              <a:pPr algn="ctr"/>
              <a:r>
                <a:rPr lang="en-US" i="1" dirty="0" smtClean="0">
                  <a:solidFill>
                    <a:schemeClr val="bg1"/>
                  </a:solidFill>
                </a:rPr>
                <a:t>The Industrial Revolution </a:t>
              </a:r>
              <a:endParaRPr lang="en-US" i="1" dirty="0">
                <a:solidFill>
                  <a:schemeClr val="bg1"/>
                </a:solidFill>
              </a:endParaRPr>
            </a:p>
          </p:txBody>
        </p:sp>
        <p:sp>
          <p:nvSpPr>
            <p:cNvPr id="130" name="TextBox 129"/>
            <p:cNvSpPr txBox="1"/>
            <p:nvPr/>
          </p:nvSpPr>
          <p:spPr>
            <a:xfrm>
              <a:off x="35509200" y="152400"/>
              <a:ext cx="1905000" cy="369332"/>
            </a:xfrm>
            <a:prstGeom prst="rect">
              <a:avLst/>
            </a:prstGeom>
            <a:noFill/>
          </p:spPr>
          <p:txBody>
            <a:bodyPr wrap="square" rtlCol="0">
              <a:spAutoFit/>
            </a:bodyPr>
            <a:lstStyle/>
            <a:p>
              <a:pPr algn="ctr"/>
              <a:r>
                <a:rPr lang="en-US" i="1" dirty="0" smtClean="0">
                  <a:solidFill>
                    <a:schemeClr val="bg1"/>
                  </a:solidFill>
                </a:rPr>
                <a:t>The Victorian Era</a:t>
              </a:r>
              <a:endParaRPr lang="en-US" i="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208 0.02222 L -3.52708 0.03333 " pathEditMode="relative" rAng="0" ptsTypes="AA">
                                      <p:cBhvr>
                                        <p:cTn id="6" dur="60000" fill="hold"/>
                                        <p:tgtEl>
                                          <p:spTgt spid="131"/>
                                        </p:tgtEl>
                                        <p:attrNameLst>
                                          <p:attrName>ppt_x</p:attrName>
                                          <p:attrName>ppt_y</p:attrName>
                                        </p:attrNameLst>
                                      </p:cBhvr>
                                      <p:rCtr x="-1765"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0"/>
            <a:ext cx="9144000" cy="6858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nvGraphicFramePr>
        <p:xfrm>
          <a:off x="0" y="816123"/>
          <a:ext cx="9144000" cy="6041877"/>
        </p:xfrm>
        <a:graphic>
          <a:graphicData uri="http://schemas.openxmlformats.org/drawingml/2006/table">
            <a:tbl>
              <a:tblPr/>
              <a:tblGrid>
                <a:gridCol w="1143000"/>
                <a:gridCol w="1143000"/>
                <a:gridCol w="1143000"/>
                <a:gridCol w="1143000"/>
                <a:gridCol w="1143000"/>
                <a:gridCol w="1143000"/>
                <a:gridCol w="1143000"/>
                <a:gridCol w="1143000"/>
              </a:tblGrid>
              <a:tr h="840013">
                <a:tc>
                  <a:txBody>
                    <a:bodyPr/>
                    <a:lstStyle/>
                    <a:p>
                      <a:pPr algn="l" fontAlgn="b"/>
                      <a:r>
                        <a:rPr lang="en-US" sz="1200" b="0" i="0" u="none" strike="noStrike" dirty="0">
                          <a:solidFill>
                            <a:schemeClr val="bg1"/>
                          </a:solidFill>
                          <a:latin typeface="Comic Sans MS" pitchFamily="66" charset="0"/>
                        </a:rPr>
                        <a:t>Enlightened Despots</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Public Education</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Freedom from Serfdom</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Revisons to Taxes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Strengthen the Military</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Restructured the Government Bureaucracy</a:t>
                      </a:r>
                      <a:br>
                        <a:rPr lang="en-US" sz="1200" b="0" i="0" u="none" strike="noStrike" dirty="0">
                          <a:solidFill>
                            <a:schemeClr val="bg1"/>
                          </a:solidFill>
                          <a:latin typeface="Comic Sans MS" pitchFamily="66" charset="0"/>
                        </a:rPr>
                      </a:br>
                      <a:endParaRPr lang="en-US" sz="1200" b="0" i="0" u="none" strike="noStrike" dirty="0">
                        <a:solidFill>
                          <a:schemeClr val="bg1"/>
                        </a:solidFill>
                        <a:latin typeface="Comic Sans MS" pitchFamily="66" charset="0"/>
                      </a:endParaRP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Freedom of Religion</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Helped the Economy</a:t>
                      </a:r>
                    </a:p>
                  </a:txBody>
                  <a:tcPr marL="5286" marR="5286" marT="5286" marB="0" anchor="b">
                    <a:lnL>
                      <a:noFill/>
                    </a:lnL>
                    <a:lnR>
                      <a:noFill/>
                    </a:lnR>
                    <a:lnT>
                      <a:noFill/>
                    </a:lnT>
                    <a:lnB>
                      <a:noFill/>
                    </a:lnB>
                  </a:tcPr>
                </a:tc>
              </a:tr>
              <a:tr h="413141">
                <a:tc>
                  <a:txBody>
                    <a:bodyPr/>
                    <a:lstStyle/>
                    <a:p>
                      <a:pPr algn="l" fontAlgn="b"/>
                      <a:r>
                        <a:rPr lang="en-US" sz="1200" b="0" i="0" u="none" strike="noStrike">
                          <a:solidFill>
                            <a:schemeClr val="bg1"/>
                          </a:solidFill>
                          <a:latin typeface="Comic Sans MS" pitchFamily="66" charset="0"/>
                        </a:rPr>
                        <a:t>Catherine the Great of Russia</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yes</a:t>
                      </a:r>
                    </a:p>
                  </a:txBody>
                  <a:tcPr marL="5286" marR="5286" marT="5286" marB="0" anchor="b">
                    <a:lnL>
                      <a:noFill/>
                    </a:lnL>
                    <a:lnR>
                      <a:noFill/>
                    </a:lnR>
                    <a:lnT>
                      <a:noFill/>
                    </a:lnT>
                    <a:lnB>
                      <a:noFill/>
                    </a:lnB>
                  </a:tcPr>
                </a:tc>
              </a:tr>
              <a:tr h="338902">
                <a:tc>
                  <a:txBody>
                    <a:bodyPr/>
                    <a:lstStyle/>
                    <a:p>
                      <a:pPr algn="l" fontAlgn="b"/>
                      <a:r>
                        <a:rPr lang="en-US" sz="1200" b="0" i="0" u="none" strike="noStrike">
                          <a:solidFill>
                            <a:schemeClr val="bg1"/>
                          </a:solidFill>
                          <a:latin typeface="Comic Sans MS" pitchFamily="66" charset="0"/>
                        </a:rPr>
                        <a:t>Carlos III of Spain</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yes</a:t>
                      </a:r>
                    </a:p>
                  </a:txBody>
                  <a:tcPr marL="5286" marR="5286" marT="5286" marB="0" anchor="b">
                    <a:lnL>
                      <a:noFill/>
                    </a:lnL>
                    <a:lnR>
                      <a:noFill/>
                    </a:lnR>
                    <a:lnT>
                      <a:noFill/>
                    </a:lnT>
                    <a:lnB>
                      <a:noFill/>
                    </a:lnB>
                  </a:tcPr>
                </a:tc>
              </a:tr>
              <a:tr h="505939">
                <a:tc>
                  <a:txBody>
                    <a:bodyPr/>
                    <a:lstStyle/>
                    <a:p>
                      <a:pPr algn="l" fontAlgn="b"/>
                      <a:r>
                        <a:rPr lang="en-US" sz="1200" b="0" i="0" u="none" strike="noStrike" dirty="0">
                          <a:solidFill>
                            <a:schemeClr val="bg1"/>
                          </a:solidFill>
                          <a:latin typeface="Comic Sans MS" pitchFamily="66" charset="0"/>
                        </a:rPr>
                        <a:t>Frederick the Great of Prussia</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yes</a:t>
                      </a:r>
                    </a:p>
                  </a:txBody>
                  <a:tcPr marL="5286" marR="5286" marT="5286" marB="0" anchor="b">
                    <a:lnL>
                      <a:noFill/>
                    </a:lnL>
                    <a:lnR>
                      <a:noFill/>
                    </a:lnR>
                    <a:lnT>
                      <a:noFill/>
                    </a:lnT>
                    <a:lnB>
                      <a:noFill/>
                    </a:lnB>
                  </a:tcPr>
                </a:tc>
              </a:tr>
              <a:tr h="413141">
                <a:tc>
                  <a:txBody>
                    <a:bodyPr/>
                    <a:lstStyle/>
                    <a:p>
                      <a:pPr algn="l" fontAlgn="b"/>
                      <a:r>
                        <a:rPr lang="en-US" sz="1200" b="0" i="0" u="none" strike="noStrike">
                          <a:solidFill>
                            <a:schemeClr val="bg1"/>
                          </a:solidFill>
                          <a:latin typeface="Comic Sans MS" pitchFamily="66" charset="0"/>
                        </a:rPr>
                        <a:t>Frederick VI of Denmark</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no</a:t>
                      </a:r>
                    </a:p>
                  </a:txBody>
                  <a:tcPr marL="5286" marR="5286" marT="5286" marB="0" anchor="b">
                    <a:lnL>
                      <a:noFill/>
                    </a:lnL>
                    <a:lnR>
                      <a:noFill/>
                    </a:lnR>
                    <a:lnT>
                      <a:noFill/>
                    </a:lnT>
                    <a:lnB>
                      <a:noFill/>
                    </a:lnB>
                  </a:tcPr>
                </a:tc>
              </a:tr>
              <a:tr h="338902">
                <a:tc>
                  <a:txBody>
                    <a:bodyPr/>
                    <a:lstStyle/>
                    <a:p>
                      <a:pPr algn="l" fontAlgn="b"/>
                      <a:r>
                        <a:rPr lang="en-US" sz="1200" b="0" i="0" u="none" strike="noStrike">
                          <a:solidFill>
                            <a:schemeClr val="bg1"/>
                          </a:solidFill>
                          <a:latin typeface="Comic Sans MS" pitchFamily="66" charset="0"/>
                        </a:rPr>
                        <a:t>Gustav III of Sweden</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yes</a:t>
                      </a:r>
                    </a:p>
                  </a:txBody>
                  <a:tcPr marL="5286" marR="5286" marT="5286" marB="0" anchor="b">
                    <a:lnL>
                      <a:noFill/>
                    </a:lnL>
                    <a:lnR>
                      <a:noFill/>
                    </a:lnR>
                    <a:lnT>
                      <a:noFill/>
                    </a:lnT>
                    <a:lnB>
                      <a:noFill/>
                    </a:lnB>
                  </a:tcPr>
                </a:tc>
              </a:tr>
              <a:tr h="413141">
                <a:tc>
                  <a:txBody>
                    <a:bodyPr/>
                    <a:lstStyle/>
                    <a:p>
                      <a:pPr algn="l" fontAlgn="b"/>
                      <a:r>
                        <a:rPr lang="en-US" sz="1200" b="0" i="0" u="none" strike="noStrike">
                          <a:solidFill>
                            <a:schemeClr val="bg1"/>
                          </a:solidFill>
                          <a:latin typeface="Comic Sans MS" pitchFamily="66" charset="0"/>
                        </a:rPr>
                        <a:t>Joseph II: Holy Roman Emperor</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yes</a:t>
                      </a:r>
                    </a:p>
                  </a:txBody>
                  <a:tcPr marL="5286" marR="5286" marT="5286" marB="0" anchor="b">
                    <a:lnL>
                      <a:noFill/>
                    </a:lnL>
                    <a:lnR>
                      <a:noFill/>
                    </a:lnR>
                    <a:lnT>
                      <a:noFill/>
                    </a:lnT>
                    <a:lnB>
                      <a:noFill/>
                    </a:lnB>
                  </a:tcPr>
                </a:tc>
              </a:tr>
              <a:tr h="338902">
                <a:tc>
                  <a:txBody>
                    <a:bodyPr/>
                    <a:lstStyle/>
                    <a:p>
                      <a:pPr algn="l" fontAlgn="b"/>
                      <a:r>
                        <a:rPr lang="en-US" sz="1200" b="0" i="0" u="none" strike="noStrike">
                          <a:solidFill>
                            <a:schemeClr val="bg1"/>
                          </a:solidFill>
                          <a:latin typeface="Comic Sans MS" pitchFamily="66" charset="0"/>
                        </a:rPr>
                        <a:t>Joseph I of Portugal</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yes</a:t>
                      </a:r>
                    </a:p>
                  </a:txBody>
                  <a:tcPr marL="5286" marR="5286" marT="5286" marB="0" anchor="b">
                    <a:lnL>
                      <a:noFill/>
                    </a:lnL>
                    <a:lnR>
                      <a:noFill/>
                    </a:lnR>
                    <a:lnT>
                      <a:noFill/>
                    </a:lnT>
                    <a:lnB>
                      <a:noFill/>
                    </a:lnB>
                  </a:tcPr>
                </a:tc>
              </a:tr>
              <a:tr h="505939">
                <a:tc>
                  <a:txBody>
                    <a:bodyPr/>
                    <a:lstStyle/>
                    <a:p>
                      <a:pPr algn="l" fontAlgn="b"/>
                      <a:r>
                        <a:rPr lang="en-US" sz="1200" b="0" i="0" u="none" strike="noStrike">
                          <a:solidFill>
                            <a:schemeClr val="bg1"/>
                          </a:solidFill>
                          <a:latin typeface="Comic Sans MS" pitchFamily="66" charset="0"/>
                        </a:rPr>
                        <a:t>Leopold I: Grand Duke of Tuscany </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yes</a:t>
                      </a:r>
                    </a:p>
                  </a:txBody>
                  <a:tcPr marL="5286" marR="5286" marT="5286" marB="0" anchor="b">
                    <a:lnL>
                      <a:noFill/>
                    </a:lnL>
                    <a:lnR>
                      <a:noFill/>
                    </a:lnR>
                    <a:lnT>
                      <a:noFill/>
                    </a:lnT>
                    <a:lnB>
                      <a:noFill/>
                    </a:lnB>
                  </a:tcPr>
                </a:tc>
              </a:tr>
              <a:tr h="338902">
                <a:tc>
                  <a:txBody>
                    <a:bodyPr/>
                    <a:lstStyle/>
                    <a:p>
                      <a:pPr algn="l" fontAlgn="b"/>
                      <a:r>
                        <a:rPr lang="en-US" sz="1200" b="0" i="0" u="none" strike="noStrike">
                          <a:solidFill>
                            <a:schemeClr val="bg1"/>
                          </a:solidFill>
                          <a:latin typeface="Comic Sans MS" pitchFamily="66" charset="0"/>
                        </a:rPr>
                        <a:t>Louis XVI of France</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yes</a:t>
                      </a:r>
                    </a:p>
                  </a:txBody>
                  <a:tcPr marL="5286" marR="5286" marT="5286" marB="0" anchor="b">
                    <a:lnL>
                      <a:noFill/>
                    </a:lnL>
                    <a:lnR>
                      <a:noFill/>
                    </a:lnR>
                    <a:lnT>
                      <a:noFill/>
                    </a:lnT>
                    <a:lnB>
                      <a:noFill/>
                    </a:lnB>
                  </a:tcPr>
                </a:tc>
              </a:tr>
              <a:tr h="505939">
                <a:tc>
                  <a:txBody>
                    <a:bodyPr/>
                    <a:lstStyle/>
                    <a:p>
                      <a:pPr algn="l" fontAlgn="b"/>
                      <a:r>
                        <a:rPr lang="en-US" sz="1200" b="0" i="0" u="none" strike="noStrike">
                          <a:solidFill>
                            <a:schemeClr val="bg1"/>
                          </a:solidFill>
                          <a:latin typeface="Comic Sans MS" pitchFamily="66" charset="0"/>
                        </a:rPr>
                        <a:t>Napoleon I: Emperor of France</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yes</a:t>
                      </a:r>
                    </a:p>
                  </a:txBody>
                  <a:tcPr marL="5286" marR="5286" marT="5286" marB="0" anchor="b">
                    <a:lnL>
                      <a:noFill/>
                    </a:lnL>
                    <a:lnR>
                      <a:noFill/>
                    </a:lnR>
                    <a:lnT>
                      <a:noFill/>
                    </a:lnT>
                    <a:lnB>
                      <a:noFill/>
                    </a:lnB>
                  </a:tcPr>
                </a:tc>
              </a:tr>
              <a:tr h="685939">
                <a:tc>
                  <a:txBody>
                    <a:bodyPr/>
                    <a:lstStyle/>
                    <a:p>
                      <a:pPr algn="l" fontAlgn="b"/>
                      <a:r>
                        <a:rPr lang="en-US" sz="1200" b="0" i="0" u="none" strike="noStrike">
                          <a:solidFill>
                            <a:schemeClr val="bg1"/>
                          </a:solidFill>
                          <a:latin typeface="Comic Sans MS" pitchFamily="66" charset="0"/>
                        </a:rPr>
                        <a:t>Maria Carolina of Austria; Queen of Naples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yes</a:t>
                      </a:r>
                    </a:p>
                  </a:txBody>
                  <a:tcPr marL="5286" marR="5286" marT="5286" marB="0" anchor="b">
                    <a:lnL>
                      <a:noFill/>
                    </a:lnL>
                    <a:lnR>
                      <a:noFill/>
                    </a:lnR>
                    <a:lnT>
                      <a:noFill/>
                    </a:lnT>
                    <a:lnB>
                      <a:noFill/>
                    </a:lnB>
                  </a:tcPr>
                </a:tc>
                <a:tc>
                  <a:txBody>
                    <a:bodyPr/>
                    <a:lstStyle/>
                    <a:p>
                      <a:pPr algn="l" fontAlgn="b"/>
                      <a:r>
                        <a:rPr lang="en-US" sz="1200" b="0" i="0" u="none" strike="noStrike">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no</a:t>
                      </a:r>
                    </a:p>
                  </a:txBody>
                  <a:tcPr marL="5286" marR="5286" marT="5286" marB="0" anchor="b">
                    <a:lnL>
                      <a:noFill/>
                    </a:lnL>
                    <a:lnR>
                      <a:noFill/>
                    </a:lnR>
                    <a:lnT>
                      <a:noFill/>
                    </a:lnT>
                    <a:lnB>
                      <a:noFill/>
                    </a:lnB>
                  </a:tcPr>
                </a:tc>
                <a:tc>
                  <a:txBody>
                    <a:bodyPr/>
                    <a:lstStyle/>
                    <a:p>
                      <a:pPr algn="l" fontAlgn="b"/>
                      <a:r>
                        <a:rPr lang="en-US" sz="1200" b="0" i="0" u="none" strike="noStrike" dirty="0">
                          <a:solidFill>
                            <a:schemeClr val="bg1"/>
                          </a:solidFill>
                          <a:latin typeface="Comic Sans MS" pitchFamily="66" charset="0"/>
                        </a:rPr>
                        <a:t>yes</a:t>
                      </a:r>
                    </a:p>
                  </a:txBody>
                  <a:tcPr marL="5286" marR="5286" marT="5286" marB="0" anchor="b">
                    <a:lnL>
                      <a:noFill/>
                    </a:lnL>
                    <a:lnR>
                      <a:noFill/>
                    </a:lnR>
                    <a:lnT>
                      <a:noFill/>
                    </a:lnT>
                    <a:lnB>
                      <a:noFill/>
                    </a:lnB>
                  </a:tcPr>
                </a:tc>
              </a:tr>
            </a:tbl>
          </a:graphicData>
        </a:graphic>
      </p:graphicFrame>
      <p:cxnSp>
        <p:nvCxnSpPr>
          <p:cNvPr id="9" name="Straight Connector 8"/>
          <p:cNvCxnSpPr/>
          <p:nvPr/>
        </p:nvCxnSpPr>
        <p:spPr>
          <a:xfrm>
            <a:off x="0" y="1752600"/>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1143000" y="1752600"/>
            <a:ext cx="0" cy="510540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057400" y="1752600"/>
            <a:ext cx="0" cy="510540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3352800" y="1752600"/>
            <a:ext cx="0" cy="510540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343400" y="1752600"/>
            <a:ext cx="0" cy="510540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5715000" y="1752600"/>
            <a:ext cx="0" cy="510540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6781800" y="1752600"/>
            <a:ext cx="0" cy="510540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7848600" y="1752600"/>
            <a:ext cx="0" cy="510540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0" y="2133600"/>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0" y="2514600"/>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0" y="3048000"/>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0" y="3505200"/>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0" y="3886200"/>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0" y="4267200"/>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0" y="4648200"/>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0" y="5181600"/>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0" y="5562600"/>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0" y="6096000"/>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228600" y="304800"/>
            <a:ext cx="4800600" cy="369332"/>
          </a:xfrm>
          <a:prstGeom prst="rect">
            <a:avLst/>
          </a:prstGeom>
          <a:noFill/>
        </p:spPr>
        <p:txBody>
          <a:bodyPr wrap="square" rtlCol="0">
            <a:spAutoFit/>
          </a:bodyPr>
          <a:lstStyle/>
          <a:p>
            <a:r>
              <a:rPr lang="en-US" dirty="0" smtClean="0">
                <a:solidFill>
                  <a:schemeClr val="bg1"/>
                </a:solidFill>
              </a:rPr>
              <a:t>Comparing the Deeds of the Enlightened Despots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victoriavane.files.wordpress.com/2011/08/western_europe_utrecht_treaty.jpg"/>
          <p:cNvPicPr>
            <a:picLocks noChangeAspect="1" noChangeArrowheads="1"/>
          </p:cNvPicPr>
          <p:nvPr/>
        </p:nvPicPr>
        <p:blipFill>
          <a:blip r:embed="rId3" cstate="print"/>
          <a:srcRect/>
          <a:stretch>
            <a:fillRect/>
          </a:stretch>
        </p:blipFill>
        <p:spPr bwMode="auto">
          <a:xfrm>
            <a:off x="0" y="-9719"/>
            <a:ext cx="9144000" cy="6867720"/>
          </a:xfrm>
          <a:prstGeom prst="rect">
            <a:avLst/>
          </a:prstGeom>
          <a:noFill/>
        </p:spPr>
      </p:pic>
      <p:grpSp>
        <p:nvGrpSpPr>
          <p:cNvPr id="10" name="Group 9"/>
          <p:cNvGrpSpPr/>
          <p:nvPr/>
        </p:nvGrpSpPr>
        <p:grpSpPr>
          <a:xfrm>
            <a:off x="990600" y="6983909"/>
            <a:ext cx="7543800" cy="10618291"/>
            <a:chOff x="990600" y="1676400"/>
            <a:chExt cx="7543800" cy="10618291"/>
          </a:xfrm>
        </p:grpSpPr>
        <p:sp>
          <p:nvSpPr>
            <p:cNvPr id="9" name="Rectangle 8"/>
            <p:cNvSpPr/>
            <p:nvPr/>
          </p:nvSpPr>
          <p:spPr>
            <a:xfrm>
              <a:off x="990600" y="1676400"/>
              <a:ext cx="7467600" cy="10287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90600" y="1676400"/>
              <a:ext cx="7543800" cy="10618291"/>
            </a:xfrm>
            <a:prstGeom prst="rect">
              <a:avLst/>
            </a:prstGeom>
            <a:noFill/>
          </p:spPr>
          <p:txBody>
            <a:bodyPr wrap="square" rtlCol="0">
              <a:spAutoFit/>
            </a:bodyPr>
            <a:lstStyle/>
            <a:p>
              <a:pPr algn="ctr"/>
              <a:r>
                <a:rPr lang="en-US" dirty="0">
                  <a:solidFill>
                    <a:schemeClr val="bg1"/>
                  </a:solidFill>
                </a:rPr>
                <a:t>Works Cited</a:t>
              </a:r>
            </a:p>
            <a:p>
              <a:r>
                <a:rPr lang="en-US" dirty="0">
                  <a:solidFill>
                    <a:schemeClr val="bg1"/>
                  </a:solidFill>
                </a:rPr>
                <a:t>“Austria-Penal Codes.” </a:t>
              </a:r>
              <a:r>
                <a:rPr lang="en-US" i="1" dirty="0">
                  <a:solidFill>
                    <a:schemeClr val="bg1"/>
                  </a:solidFill>
                </a:rPr>
                <a:t>Mongabay.com. </a:t>
              </a:r>
              <a:r>
                <a:rPr lang="en-US" dirty="0" err="1">
                  <a:solidFill>
                    <a:schemeClr val="bg1"/>
                  </a:solidFill>
                </a:rPr>
                <a:t>Mongobay</a:t>
              </a:r>
              <a:r>
                <a:rPr lang="en-US" dirty="0">
                  <a:solidFill>
                    <a:schemeClr val="bg1"/>
                  </a:solidFill>
                </a:rPr>
                <a:t>, 2010. Web. 15 Dec. 2012.</a:t>
              </a:r>
            </a:p>
            <a:p>
              <a:r>
                <a:rPr lang="en-US" dirty="0">
                  <a:solidFill>
                    <a:schemeClr val="bg1"/>
                  </a:solidFill>
                </a:rPr>
                <a:t>“Catherine the Great (Catherine II).” </a:t>
              </a:r>
              <a:r>
                <a:rPr lang="en-US" i="1" dirty="0">
                  <a:solidFill>
                    <a:schemeClr val="bg1"/>
                  </a:solidFill>
                </a:rPr>
                <a:t>Saint-Petersburg.com. </a:t>
              </a:r>
              <a:r>
                <a:rPr lang="en-US" dirty="0">
                  <a:solidFill>
                    <a:schemeClr val="bg1"/>
                  </a:solidFill>
                </a:rPr>
                <a:t>Saint-Petersburg. Com, 2001. Web. 17 Dec. 2012.</a:t>
              </a:r>
            </a:p>
            <a:p>
              <a:r>
                <a:rPr lang="en-US" dirty="0">
                  <a:solidFill>
                    <a:schemeClr val="bg1"/>
                  </a:solidFill>
                </a:rPr>
                <a:t> “Charles III.” </a:t>
              </a:r>
              <a:r>
                <a:rPr lang="en-US" i="1" dirty="0">
                  <a:solidFill>
                    <a:schemeClr val="bg1"/>
                  </a:solidFill>
                </a:rPr>
                <a:t>ENCYCLOPÆDIA BRITANNICA</a:t>
              </a:r>
              <a:r>
                <a:rPr lang="en-US" dirty="0">
                  <a:solidFill>
                    <a:schemeClr val="bg1"/>
                  </a:solidFill>
                </a:rPr>
                <a:t>. </a:t>
              </a:r>
              <a:r>
                <a:rPr lang="en-US" dirty="0" err="1">
                  <a:solidFill>
                    <a:schemeClr val="bg1"/>
                  </a:solidFill>
                </a:rPr>
                <a:t>Encyclopædia</a:t>
              </a:r>
              <a:r>
                <a:rPr lang="en-US" dirty="0">
                  <a:solidFill>
                    <a:schemeClr val="bg1"/>
                  </a:solidFill>
                </a:rPr>
                <a:t> Britannica Inc, 2012. Web. 14 Dec. 2012. </a:t>
              </a:r>
            </a:p>
            <a:p>
              <a:r>
                <a:rPr lang="en-US" i="1" dirty="0">
                  <a:solidFill>
                    <a:schemeClr val="bg1"/>
                  </a:solidFill>
                </a:rPr>
                <a:t>Danish in the North and the South. </a:t>
              </a:r>
              <a:r>
                <a:rPr lang="en-US" dirty="0">
                  <a:solidFill>
                    <a:schemeClr val="bg1"/>
                  </a:solidFill>
                </a:rPr>
                <a:t>Copenhagen: Royal Danish Ministry of Foreign Affairs, 1989. Print. </a:t>
              </a:r>
            </a:p>
            <a:p>
              <a:r>
                <a:rPr lang="en-US" dirty="0">
                  <a:solidFill>
                    <a:schemeClr val="bg1"/>
                  </a:solidFill>
                </a:rPr>
                <a:t>“Enlightened Absolutism.” </a:t>
              </a:r>
              <a:r>
                <a:rPr lang="en-US" i="1" dirty="0">
                  <a:solidFill>
                    <a:schemeClr val="bg1"/>
                  </a:solidFill>
                </a:rPr>
                <a:t>Buzzl.com. </a:t>
              </a:r>
              <a:r>
                <a:rPr lang="en-US" dirty="0" err="1">
                  <a:solidFill>
                    <a:schemeClr val="bg1"/>
                  </a:solidFill>
                </a:rPr>
                <a:t>Buzlecom</a:t>
              </a:r>
              <a:r>
                <a:rPr lang="en-US" dirty="0">
                  <a:solidFill>
                    <a:schemeClr val="bg1"/>
                  </a:solidFill>
                </a:rPr>
                <a:t>, 2011. Web. 14 Dec. 2012.</a:t>
              </a:r>
            </a:p>
            <a:p>
              <a:r>
                <a:rPr lang="en-US" b="1" dirty="0">
                  <a:solidFill>
                    <a:schemeClr val="bg1"/>
                  </a:solidFill>
                </a:rPr>
                <a:t>“</a:t>
              </a:r>
              <a:r>
                <a:rPr lang="en-US" dirty="0">
                  <a:solidFill>
                    <a:schemeClr val="bg1"/>
                  </a:solidFill>
                </a:rPr>
                <a:t>Frederick II (Frederick the Great, German: Friedrich </a:t>
              </a:r>
              <a:r>
                <a:rPr lang="en-US" dirty="0" err="1">
                  <a:solidFill>
                    <a:schemeClr val="bg1"/>
                  </a:solidFill>
                </a:rPr>
                <a:t>der</a:t>
              </a:r>
              <a:r>
                <a:rPr lang="en-US" dirty="0">
                  <a:solidFill>
                    <a:schemeClr val="bg1"/>
                  </a:solidFill>
                </a:rPr>
                <a:t> </a:t>
              </a:r>
              <a:r>
                <a:rPr lang="en-US" dirty="0" err="1">
                  <a:solidFill>
                    <a:schemeClr val="bg1"/>
                  </a:solidFill>
                </a:rPr>
                <a:t>Große</a:t>
              </a:r>
              <a:r>
                <a:rPr lang="en-US" dirty="0">
                  <a:solidFill>
                    <a:schemeClr val="bg1"/>
                  </a:solidFill>
                </a:rPr>
                <a:t>).” </a:t>
              </a:r>
              <a:r>
                <a:rPr lang="en-US" i="1" dirty="0">
                  <a:solidFill>
                    <a:schemeClr val="bg1"/>
                  </a:solidFill>
                </a:rPr>
                <a:t>Science, Civilization, and Society. </a:t>
              </a:r>
              <a:r>
                <a:rPr lang="en-US" dirty="0">
                  <a:solidFill>
                    <a:schemeClr val="bg1"/>
                  </a:solidFill>
                </a:rPr>
                <a:t>Matthias </a:t>
              </a:r>
              <a:r>
                <a:rPr lang="en-US" dirty="0" err="1">
                  <a:solidFill>
                    <a:schemeClr val="bg1"/>
                  </a:solidFill>
                </a:rPr>
                <a:t>Tomczaks</a:t>
              </a:r>
              <a:r>
                <a:rPr lang="en-US" dirty="0">
                  <a:solidFill>
                    <a:schemeClr val="bg1"/>
                  </a:solidFill>
                </a:rPr>
                <a:t>, n. d. Web. 15 Dec. 2012.</a:t>
              </a:r>
              <a:endParaRPr lang="en-US" b="1" dirty="0">
                <a:solidFill>
                  <a:schemeClr val="bg1"/>
                </a:solidFill>
              </a:endParaRPr>
            </a:p>
            <a:p>
              <a:r>
                <a:rPr lang="en-US" dirty="0">
                  <a:solidFill>
                    <a:schemeClr val="bg1"/>
                  </a:solidFill>
                </a:rPr>
                <a:t>“Frederick II (The Great).” </a:t>
              </a:r>
              <a:r>
                <a:rPr lang="en-US" i="1" dirty="0" err="1">
                  <a:solidFill>
                    <a:schemeClr val="bg1"/>
                  </a:solidFill>
                </a:rPr>
                <a:t>WebChiron</a:t>
              </a:r>
              <a:r>
                <a:rPr lang="en-US" i="1" dirty="0">
                  <a:solidFill>
                    <a:schemeClr val="bg1"/>
                  </a:solidFill>
                </a:rPr>
                <a:t>. </a:t>
              </a:r>
              <a:r>
                <a:rPr lang="en-US" dirty="0">
                  <a:solidFill>
                    <a:schemeClr val="bg1"/>
                  </a:solidFill>
                </a:rPr>
                <a:t>David W. </a:t>
              </a:r>
              <a:r>
                <a:rPr lang="en-US" dirty="0" err="1">
                  <a:solidFill>
                    <a:schemeClr val="bg1"/>
                  </a:solidFill>
                </a:rPr>
                <a:t>Koeller</a:t>
              </a:r>
              <a:r>
                <a:rPr lang="en-US" dirty="0">
                  <a:solidFill>
                    <a:schemeClr val="bg1"/>
                  </a:solidFill>
                </a:rPr>
                <a:t>, 1999. Web. 15 Dec. 2012</a:t>
              </a:r>
            </a:p>
            <a:p>
              <a:r>
                <a:rPr lang="en-US" dirty="0">
                  <a:solidFill>
                    <a:schemeClr val="bg1"/>
                  </a:solidFill>
                </a:rPr>
                <a:t>“Frederick VI.” </a:t>
              </a:r>
              <a:r>
                <a:rPr lang="en-US" i="1" dirty="0">
                  <a:solidFill>
                    <a:schemeClr val="bg1"/>
                  </a:solidFill>
                </a:rPr>
                <a:t>Infoplease.com. </a:t>
              </a:r>
              <a:r>
                <a:rPr lang="en-US" dirty="0">
                  <a:solidFill>
                    <a:schemeClr val="bg1"/>
                  </a:solidFill>
                </a:rPr>
                <a:t>The Columbian Electronic Encyclopedia, 2011. Web. 16 Dec. 2012.</a:t>
              </a:r>
            </a:p>
            <a:p>
              <a:r>
                <a:rPr lang="en-US" dirty="0">
                  <a:solidFill>
                    <a:schemeClr val="bg1"/>
                  </a:solidFill>
                </a:rPr>
                <a:t>“Frederick VI of Denmark.” </a:t>
              </a:r>
              <a:r>
                <a:rPr lang="en-US" i="1" dirty="0" err="1">
                  <a:solidFill>
                    <a:schemeClr val="bg1"/>
                  </a:solidFill>
                </a:rPr>
                <a:t>Spokeo</a:t>
              </a:r>
              <a:r>
                <a:rPr lang="en-US" i="1" dirty="0">
                  <a:solidFill>
                    <a:schemeClr val="bg1"/>
                  </a:solidFill>
                </a:rPr>
                <a:t>. </a:t>
              </a:r>
              <a:r>
                <a:rPr lang="en-US" dirty="0" err="1">
                  <a:solidFill>
                    <a:schemeClr val="bg1"/>
                  </a:solidFill>
                </a:rPr>
                <a:t>Spokeo</a:t>
              </a:r>
              <a:r>
                <a:rPr lang="en-US" dirty="0">
                  <a:solidFill>
                    <a:schemeClr val="bg1"/>
                  </a:solidFill>
                </a:rPr>
                <a:t> People Search, 2012. Web. 16 Dec. 2012.</a:t>
              </a:r>
            </a:p>
            <a:p>
              <a:r>
                <a:rPr lang="en-US" dirty="0">
                  <a:solidFill>
                    <a:schemeClr val="bg1"/>
                  </a:solidFill>
                </a:rPr>
                <a:t>“Gustav III of Sweden: The Forgotten Despot of the Age of Enlightenment.” </a:t>
              </a:r>
              <a:r>
                <a:rPr lang="en-US" i="1" dirty="0" err="1">
                  <a:solidFill>
                    <a:schemeClr val="bg1"/>
                  </a:solidFill>
                </a:rPr>
                <a:t>HistoryToday</a:t>
              </a:r>
              <a:r>
                <a:rPr lang="en-US" i="1" dirty="0">
                  <a:solidFill>
                    <a:schemeClr val="bg1"/>
                  </a:solidFill>
                </a:rPr>
                <a:t>. </a:t>
              </a:r>
              <a:r>
                <a:rPr lang="en-US" dirty="0">
                  <a:solidFill>
                    <a:schemeClr val="bg1"/>
                  </a:solidFill>
                </a:rPr>
                <a:t>History Today Magazine Co. 2012. Web. 16 Dec. 2012.</a:t>
              </a:r>
              <a:endParaRPr lang="en-US" b="1" dirty="0">
                <a:solidFill>
                  <a:schemeClr val="bg1"/>
                </a:solidFill>
              </a:endParaRPr>
            </a:p>
            <a:p>
              <a:r>
                <a:rPr lang="en-US" dirty="0" err="1">
                  <a:solidFill>
                    <a:schemeClr val="bg1"/>
                  </a:solidFill>
                </a:rPr>
                <a:t>Haslip</a:t>
              </a:r>
              <a:r>
                <a:rPr lang="en-US" dirty="0">
                  <a:solidFill>
                    <a:schemeClr val="bg1"/>
                  </a:solidFill>
                </a:rPr>
                <a:t>, Joan. </a:t>
              </a:r>
              <a:r>
                <a:rPr lang="en-US" i="1" dirty="0">
                  <a:solidFill>
                    <a:schemeClr val="bg1"/>
                  </a:solidFill>
                </a:rPr>
                <a:t>Catherine the Great A Biography. </a:t>
              </a:r>
              <a:r>
                <a:rPr lang="en-US" dirty="0">
                  <a:solidFill>
                    <a:schemeClr val="bg1"/>
                  </a:solidFill>
                </a:rPr>
                <a:t>New Garden: Joan </a:t>
              </a:r>
              <a:r>
                <a:rPr lang="en-US" dirty="0" err="1">
                  <a:solidFill>
                    <a:schemeClr val="bg1"/>
                  </a:solidFill>
                </a:rPr>
                <a:t>Haslip</a:t>
              </a:r>
              <a:r>
                <a:rPr lang="en-US" dirty="0">
                  <a:solidFill>
                    <a:schemeClr val="bg1"/>
                  </a:solidFill>
                </a:rPr>
                <a:t>, 1977. Print.</a:t>
              </a:r>
            </a:p>
            <a:p>
              <a:r>
                <a:rPr lang="en-US" dirty="0">
                  <a:solidFill>
                    <a:schemeClr val="bg1"/>
                  </a:solidFill>
                </a:rPr>
                <a:t>“Joseph II.” </a:t>
              </a:r>
              <a:r>
                <a:rPr lang="en-US" i="1" dirty="0">
                  <a:solidFill>
                    <a:schemeClr val="bg1"/>
                  </a:solidFill>
                </a:rPr>
                <a:t>ENCYCLOPÆDIA BRITANNICA</a:t>
              </a:r>
              <a:r>
                <a:rPr lang="en-US" dirty="0">
                  <a:solidFill>
                    <a:schemeClr val="bg1"/>
                  </a:solidFill>
                </a:rPr>
                <a:t>. </a:t>
              </a:r>
              <a:r>
                <a:rPr lang="en-US" dirty="0" err="1">
                  <a:solidFill>
                    <a:schemeClr val="bg1"/>
                  </a:solidFill>
                </a:rPr>
                <a:t>Encyclopædia</a:t>
              </a:r>
              <a:r>
                <a:rPr lang="en-US" dirty="0">
                  <a:solidFill>
                    <a:schemeClr val="bg1"/>
                  </a:solidFill>
                </a:rPr>
                <a:t> Britannica Inc, 2012. Web. 14 Dec. 2012.</a:t>
              </a:r>
            </a:p>
            <a:p>
              <a:r>
                <a:rPr lang="en-US" dirty="0">
                  <a:solidFill>
                    <a:schemeClr val="bg1"/>
                  </a:solidFill>
                </a:rPr>
                <a:t>“Joseph, II.” </a:t>
              </a:r>
              <a:r>
                <a:rPr lang="en-US" i="1" dirty="0">
                  <a:solidFill>
                    <a:schemeClr val="bg1"/>
                  </a:solidFill>
                </a:rPr>
                <a:t>Gale Biography. </a:t>
              </a:r>
              <a:r>
                <a:rPr lang="en-US" dirty="0">
                  <a:solidFill>
                    <a:schemeClr val="bg1"/>
                  </a:solidFill>
                </a:rPr>
                <a:t>Glenbrook South High School, 1994. Web. 14 Dec. 2012.</a:t>
              </a:r>
            </a:p>
            <a:p>
              <a:r>
                <a:rPr lang="en-US" dirty="0">
                  <a:solidFill>
                    <a:schemeClr val="bg1"/>
                  </a:solidFill>
                </a:rPr>
                <a:t>“Joseph II.” </a:t>
              </a:r>
              <a:r>
                <a:rPr lang="en-US" i="1" dirty="0">
                  <a:solidFill>
                    <a:schemeClr val="bg1"/>
                  </a:solidFill>
                </a:rPr>
                <a:t>NNDB: Tracking the World.</a:t>
              </a:r>
              <a:r>
                <a:rPr lang="en-US" dirty="0">
                  <a:solidFill>
                    <a:schemeClr val="bg1"/>
                  </a:solidFill>
                </a:rPr>
                <a:t> </a:t>
              </a:r>
              <a:r>
                <a:rPr lang="en-US" dirty="0" err="1">
                  <a:solidFill>
                    <a:schemeClr val="bg1"/>
                  </a:solidFill>
                </a:rPr>
                <a:t>Soyloent</a:t>
              </a:r>
              <a:r>
                <a:rPr lang="en-US" dirty="0">
                  <a:solidFill>
                    <a:schemeClr val="bg1"/>
                  </a:solidFill>
                </a:rPr>
                <a:t> Communications, 2012. Web. 14 Dec. 2012.</a:t>
              </a:r>
            </a:p>
            <a:p>
              <a:r>
                <a:rPr lang="en-US" dirty="0" err="1">
                  <a:solidFill>
                    <a:schemeClr val="bg1"/>
                  </a:solidFill>
                </a:rPr>
                <a:t>Kann</a:t>
              </a:r>
              <a:r>
                <a:rPr lang="en-US" dirty="0">
                  <a:solidFill>
                    <a:schemeClr val="bg1"/>
                  </a:solidFill>
                </a:rPr>
                <a:t>, Robert A. </a:t>
              </a:r>
              <a:r>
                <a:rPr lang="en-US" i="1" dirty="0">
                  <a:solidFill>
                    <a:schemeClr val="bg1"/>
                  </a:solidFill>
                </a:rPr>
                <a:t>A History of the Habsburg Empire. </a:t>
              </a:r>
              <a:r>
                <a:rPr lang="en-US" dirty="0">
                  <a:solidFill>
                    <a:schemeClr val="bg1"/>
                  </a:solidFill>
                </a:rPr>
                <a:t>Berkley: University of California Press, 1972. Print.</a:t>
              </a:r>
            </a:p>
            <a:p>
              <a:r>
                <a:rPr lang="en-US" dirty="0">
                  <a:solidFill>
                    <a:schemeClr val="bg1"/>
                  </a:solidFill>
                </a:rPr>
                <a:t> “Leopold II, Holy Roman Emperor, King of Bohemia and Hungary.” </a:t>
              </a:r>
              <a:r>
                <a:rPr lang="en-US" i="1" dirty="0">
                  <a:solidFill>
                    <a:schemeClr val="bg1"/>
                  </a:solidFill>
                </a:rPr>
                <a:t>Yahoo </a:t>
              </a:r>
              <a:r>
                <a:rPr lang="en-US" i="1" dirty="0" smtClean="0">
                  <a:solidFill>
                    <a:schemeClr val="bg1"/>
                  </a:solidFill>
                </a:rPr>
                <a:t>!Education. Yahoo</a:t>
              </a:r>
              <a:r>
                <a:rPr lang="en-US" dirty="0" smtClean="0">
                  <a:solidFill>
                    <a:schemeClr val="bg1"/>
                  </a:solidFill>
                </a:rPr>
                <a:t>! </a:t>
              </a:r>
              <a:r>
                <a:rPr lang="en-US" dirty="0">
                  <a:solidFill>
                    <a:schemeClr val="bg1"/>
                  </a:solidFill>
                </a:rPr>
                <a:t>Inc, 2009. Web. 17 Dec. 2012.</a:t>
              </a:r>
            </a:p>
            <a:p>
              <a:r>
                <a:rPr lang="en-US" dirty="0" err="1">
                  <a:solidFill>
                    <a:schemeClr val="bg1"/>
                  </a:solidFill>
                </a:rPr>
                <a:t>MacDonogh</a:t>
              </a:r>
              <a:r>
                <a:rPr lang="en-US" dirty="0">
                  <a:solidFill>
                    <a:schemeClr val="bg1"/>
                  </a:solidFill>
                </a:rPr>
                <a:t>, Giles. </a:t>
              </a:r>
              <a:r>
                <a:rPr lang="en-US" i="1" dirty="0">
                  <a:solidFill>
                    <a:schemeClr val="bg1"/>
                  </a:solidFill>
                </a:rPr>
                <a:t>Frederick the Great. </a:t>
              </a:r>
              <a:r>
                <a:rPr lang="en-US" dirty="0">
                  <a:solidFill>
                    <a:schemeClr val="bg1"/>
                  </a:solidFill>
                </a:rPr>
                <a:t>New York: St. Martin’s Press, 1999. Print. </a:t>
              </a:r>
            </a:p>
            <a:p>
              <a:r>
                <a:rPr lang="en-US" dirty="0">
                  <a:solidFill>
                    <a:schemeClr val="bg1"/>
                  </a:solidFill>
                </a:rPr>
                <a:t> “Maria Carolina of Austria, Queen of Naples.” </a:t>
              </a:r>
              <a:r>
                <a:rPr lang="en-US" i="1" dirty="0">
                  <a:solidFill>
                    <a:schemeClr val="bg1"/>
                  </a:solidFill>
                </a:rPr>
                <a:t>The Habsburg  Monarchist. </a:t>
              </a:r>
              <a:r>
                <a:rPr lang="en-US" dirty="0" smtClean="0">
                  <a:solidFill>
                    <a:schemeClr val="bg1"/>
                  </a:solidFill>
                </a:rPr>
                <a:t>Awesome </a:t>
              </a:r>
              <a:r>
                <a:rPr lang="en-US" dirty="0">
                  <a:solidFill>
                    <a:schemeClr val="bg1"/>
                  </a:solidFill>
                </a:rPr>
                <a:t>Inc, n. d. Web. 18 Dec. 2012.</a:t>
              </a:r>
            </a:p>
            <a:p>
              <a:r>
                <a:rPr lang="en-US" dirty="0" err="1">
                  <a:solidFill>
                    <a:schemeClr val="bg1"/>
                  </a:solidFill>
                </a:rPr>
                <a:t>Moberg</a:t>
              </a:r>
              <a:r>
                <a:rPr lang="en-US" dirty="0">
                  <a:solidFill>
                    <a:schemeClr val="bg1"/>
                  </a:solidFill>
                </a:rPr>
                <a:t>, </a:t>
              </a:r>
              <a:r>
                <a:rPr lang="en-US" dirty="0" err="1">
                  <a:solidFill>
                    <a:schemeClr val="bg1"/>
                  </a:solidFill>
                </a:rPr>
                <a:t>Vilhelm</a:t>
              </a:r>
              <a:r>
                <a:rPr lang="en-US" dirty="0">
                  <a:solidFill>
                    <a:schemeClr val="bg1"/>
                  </a:solidFill>
                </a:rPr>
                <a:t>. </a:t>
              </a:r>
              <a:r>
                <a:rPr lang="en-US" i="1" dirty="0">
                  <a:solidFill>
                    <a:schemeClr val="bg1"/>
                  </a:solidFill>
                </a:rPr>
                <a:t>A History of the Swedish People. </a:t>
              </a:r>
              <a:r>
                <a:rPr lang="en-US" dirty="0">
                  <a:solidFill>
                    <a:schemeClr val="bg1"/>
                  </a:solidFill>
                </a:rPr>
                <a:t>New York: Dorset Press, 1989. Print.</a:t>
              </a:r>
            </a:p>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9.82659E-7 L -0.00416 -2.26752 " pathEditMode="relative" rAng="0" ptsTypes="AA">
                                      <p:cBhvr>
                                        <p:cTn id="6" dur="25000" fill="hold"/>
                                        <p:tgtEl>
                                          <p:spTgt spid="10"/>
                                        </p:tgtEl>
                                        <p:attrNameLst>
                                          <p:attrName>ppt_x</p:attrName>
                                          <p:attrName>ppt_y</p:attrName>
                                        </p:attrNameLst>
                                      </p:cBhvr>
                                      <p:rCtr x="-2" y="-1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de.academic.ru/pictures/dewiki/77/Map_de_berlin_1789.jpg"/>
          <p:cNvPicPr>
            <a:picLocks noChangeAspect="1" noChangeArrowheads="1"/>
          </p:cNvPicPr>
          <p:nvPr/>
        </p:nvPicPr>
        <p:blipFill>
          <a:blip r:embed="rId3" cstate="print"/>
          <a:srcRect/>
          <a:stretch>
            <a:fillRect/>
          </a:stretch>
        </p:blipFill>
        <p:spPr bwMode="auto">
          <a:xfrm>
            <a:off x="0" y="-3663"/>
            <a:ext cx="9144000" cy="6861663"/>
          </a:xfrm>
          <a:prstGeom prst="rect">
            <a:avLst/>
          </a:prstGeom>
          <a:noFill/>
        </p:spPr>
      </p:pic>
      <p:sp>
        <p:nvSpPr>
          <p:cNvPr id="5" name="Rectangle 4"/>
          <p:cNvSpPr/>
          <p:nvPr/>
        </p:nvSpPr>
        <p:spPr>
          <a:xfrm>
            <a:off x="381000" y="152400"/>
            <a:ext cx="8382000" cy="1371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solidFill>
                  <a:schemeClr val="bg1"/>
                </a:solidFill>
              </a:rPr>
              <a:t>The Effects of Enlightened Absolutism </a:t>
            </a:r>
            <a:r>
              <a:rPr lang="en-US" dirty="0">
                <a:solidFill>
                  <a:schemeClr val="bg1"/>
                </a:solidFill>
              </a:rPr>
              <a:t>i</a:t>
            </a:r>
            <a:r>
              <a:rPr lang="en-US" dirty="0" smtClean="0">
                <a:solidFill>
                  <a:schemeClr val="bg1"/>
                </a:solidFill>
              </a:rPr>
              <a:t>n Europe</a:t>
            </a:r>
            <a:endParaRPr lang="en-US" dirty="0">
              <a:solidFill>
                <a:schemeClr val="bg1"/>
              </a:solidFill>
            </a:endParaRPr>
          </a:p>
        </p:txBody>
      </p:sp>
      <p:sp>
        <p:nvSpPr>
          <p:cNvPr id="6" name="Rectangle 5"/>
          <p:cNvSpPr/>
          <p:nvPr/>
        </p:nvSpPr>
        <p:spPr>
          <a:xfrm>
            <a:off x="381000" y="1676400"/>
            <a:ext cx="8382000" cy="4648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pPr marL="0" indent="0">
              <a:buNone/>
            </a:pPr>
            <a:r>
              <a:rPr lang="en-US" dirty="0" smtClean="0"/>
              <a:t>	</a:t>
            </a:r>
            <a:r>
              <a:rPr lang="en-US" dirty="0" smtClean="0">
                <a:solidFill>
                  <a:schemeClr val="bg1"/>
                </a:solidFill>
              </a:rPr>
              <a:t>This era of Enlightenment ideals increased the power of the rulers. As a result most of the institutions under them that they had taken power from lost a significant amount of influence in the government. Examples are the Catholic Church, the aristocracy (except in Russia), and the representative bodies such as Riksdag. </a:t>
            </a:r>
          </a:p>
          <a:p>
            <a:pPr marL="0" indent="0">
              <a:buNone/>
            </a:pPr>
            <a:r>
              <a:rPr lang="en-US" dirty="0">
                <a:solidFill>
                  <a:schemeClr val="bg1"/>
                </a:solidFill>
              </a:rPr>
              <a:t>	</a:t>
            </a:r>
            <a:r>
              <a:rPr lang="en-US" dirty="0" smtClean="0">
                <a:solidFill>
                  <a:schemeClr val="bg1"/>
                </a:solidFill>
              </a:rPr>
              <a:t>The subjects under these enlightened despots benefited too because their rights, freedoms, and protections increased exponentially compared to what they rights they possessed before.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de.academic.ru/pictures/dewiki/77/Map_de_berlin_1789.jpg"/>
          <p:cNvPicPr>
            <a:picLocks noChangeAspect="1" noChangeArrowheads="1"/>
          </p:cNvPicPr>
          <p:nvPr/>
        </p:nvPicPr>
        <p:blipFill>
          <a:blip r:embed="rId3" cstate="print"/>
          <a:srcRect/>
          <a:stretch>
            <a:fillRect/>
          </a:stretch>
        </p:blipFill>
        <p:spPr bwMode="auto">
          <a:xfrm>
            <a:off x="0" y="-3663"/>
            <a:ext cx="9144000" cy="6861663"/>
          </a:xfrm>
          <a:prstGeom prst="rect">
            <a:avLst/>
          </a:prstGeom>
          <a:noFill/>
        </p:spPr>
      </p:pic>
      <p:sp>
        <p:nvSpPr>
          <p:cNvPr id="6" name="Rectangle 5"/>
          <p:cNvSpPr/>
          <p:nvPr/>
        </p:nvSpPr>
        <p:spPr>
          <a:xfrm>
            <a:off x="609600" y="1371600"/>
            <a:ext cx="8001000" cy="434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371600"/>
            <a:ext cx="8229600" cy="1143000"/>
          </a:xfrm>
        </p:spPr>
        <p:txBody>
          <a:bodyPr/>
          <a:lstStyle/>
          <a:p>
            <a:r>
              <a:rPr lang="en-US" dirty="0" smtClean="0">
                <a:solidFill>
                  <a:schemeClr val="bg1"/>
                </a:solidFill>
              </a:rPr>
              <a:t>What is Enlightened Despotism?</a:t>
            </a:r>
            <a:endParaRPr lang="en-US" dirty="0">
              <a:solidFill>
                <a:schemeClr val="bg1"/>
              </a:solidFill>
            </a:endParaRPr>
          </a:p>
        </p:txBody>
      </p:sp>
      <p:sp>
        <p:nvSpPr>
          <p:cNvPr id="3" name="Content Placeholder 2"/>
          <p:cNvSpPr>
            <a:spLocks noGrp="1"/>
          </p:cNvSpPr>
          <p:nvPr>
            <p:ph idx="1"/>
          </p:nvPr>
        </p:nvSpPr>
        <p:spPr>
          <a:xfrm>
            <a:off x="685800" y="2438400"/>
            <a:ext cx="8229600" cy="3505200"/>
          </a:xfrm>
        </p:spPr>
        <p:txBody>
          <a:bodyPr>
            <a:normAutofit fontScale="92500" lnSpcReduction="10000"/>
          </a:bodyPr>
          <a:lstStyle/>
          <a:p>
            <a:pPr marL="0" indent="0">
              <a:buNone/>
            </a:pPr>
            <a:r>
              <a:rPr lang="en-US" dirty="0" smtClean="0"/>
              <a:t>	</a:t>
            </a:r>
            <a:r>
              <a:rPr lang="en-US" sz="2600" dirty="0" smtClean="0">
                <a:solidFill>
                  <a:schemeClr val="bg1"/>
                </a:solidFill>
              </a:rPr>
              <a:t>Enlightened despotism (or enlightened absolutism) is when an absolute monarch is influence by the Enlightenment and uses its principles to govern their people. </a:t>
            </a:r>
          </a:p>
          <a:p>
            <a:pPr marL="0" indent="0">
              <a:buNone/>
            </a:pPr>
            <a:r>
              <a:rPr lang="en-US" sz="2600" dirty="0">
                <a:solidFill>
                  <a:schemeClr val="bg1"/>
                </a:solidFill>
              </a:rPr>
              <a:t>	</a:t>
            </a:r>
            <a:r>
              <a:rPr lang="en-US" sz="2600" dirty="0" smtClean="0">
                <a:solidFill>
                  <a:schemeClr val="bg1"/>
                </a:solidFill>
              </a:rPr>
              <a:t>Many were patrons of the arts and sciences, allowed freedom of speech and religion, created public primary education, and freed peasants from serfdom. Since they were influenced by the Enlightenment, many were influenced by the writers and philosophers of the time and their ideals, such as Voltaire and Montesquieu. </a:t>
            </a:r>
            <a:endParaRPr lang="en-US" sz="2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www.mtnfootball.com/live/images/phase2_images/Russia-flag.gif"/>
          <p:cNvPicPr>
            <a:picLocks noChangeAspect="1" noChangeArrowheads="1"/>
          </p:cNvPicPr>
          <p:nvPr/>
        </p:nvPicPr>
        <p:blipFill>
          <a:blip r:embed="rId3" cstate="print"/>
          <a:srcRect/>
          <a:stretch>
            <a:fillRect/>
          </a:stretch>
        </p:blipFill>
        <p:spPr bwMode="auto">
          <a:xfrm>
            <a:off x="0" y="0"/>
            <a:ext cx="9197848" cy="6858000"/>
          </a:xfrm>
          <a:prstGeom prst="rect">
            <a:avLst/>
          </a:prstGeom>
          <a:noFill/>
        </p:spPr>
      </p:pic>
      <p:sp>
        <p:nvSpPr>
          <p:cNvPr id="11" name="Rectangle 10"/>
          <p:cNvSpPr/>
          <p:nvPr/>
        </p:nvSpPr>
        <p:spPr>
          <a:xfrm>
            <a:off x="4648200" y="1447800"/>
            <a:ext cx="4114800" cy="2514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533400" y="1447800"/>
            <a:ext cx="3962400" cy="4876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914400" y="457200"/>
            <a:ext cx="7239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Catherine the Great of Russia</a:t>
            </a:r>
            <a:endParaRPr lang="en-US" dirty="0">
              <a:solidFill>
                <a:schemeClr val="bg1"/>
              </a:solidFill>
            </a:endParaRPr>
          </a:p>
        </p:txBody>
      </p:sp>
      <p:sp>
        <p:nvSpPr>
          <p:cNvPr id="3" name="Text Placeholder 2"/>
          <p:cNvSpPr>
            <a:spLocks noGrp="1"/>
          </p:cNvSpPr>
          <p:nvPr>
            <p:ph type="body" idx="1"/>
          </p:nvPr>
        </p:nvSpPr>
        <p:spPr>
          <a:xfrm>
            <a:off x="457200" y="1524000"/>
            <a:ext cx="4040188" cy="639762"/>
          </a:xfrm>
        </p:spPr>
        <p:txBody>
          <a:bodyPr/>
          <a:lstStyle/>
          <a:p>
            <a:r>
              <a:rPr lang="en-US" dirty="0" smtClean="0">
                <a:solidFill>
                  <a:schemeClr val="bg1"/>
                </a:solidFill>
              </a:rPr>
              <a:t>Her Rule and Reforms </a:t>
            </a:r>
            <a:endParaRPr lang="en-US" dirty="0">
              <a:solidFill>
                <a:schemeClr val="bg1"/>
              </a:solidFill>
            </a:endParaRPr>
          </a:p>
        </p:txBody>
      </p:sp>
      <p:sp>
        <p:nvSpPr>
          <p:cNvPr id="4" name="Content Placeholder 3"/>
          <p:cNvSpPr>
            <a:spLocks noGrp="1"/>
          </p:cNvSpPr>
          <p:nvPr>
            <p:ph sz="half" idx="2"/>
          </p:nvPr>
        </p:nvSpPr>
        <p:spPr>
          <a:xfrm>
            <a:off x="457200" y="2174874"/>
            <a:ext cx="4040188" cy="4378325"/>
          </a:xfrm>
        </p:spPr>
        <p:txBody>
          <a:bodyPr>
            <a:normAutofit lnSpcReduction="10000"/>
          </a:bodyPr>
          <a:lstStyle/>
          <a:p>
            <a:r>
              <a:rPr lang="en-US" sz="1200" dirty="0" smtClean="0">
                <a:solidFill>
                  <a:schemeClr val="bg1"/>
                </a:solidFill>
              </a:rPr>
              <a:t>Catherine II Empress of Russia ascended the throne after a coup d'état that resulted in her husband, Emperor Peter III, being dethroned and killed.</a:t>
            </a:r>
          </a:p>
          <a:p>
            <a:r>
              <a:rPr lang="en-US" sz="1200" dirty="0" smtClean="0">
                <a:solidFill>
                  <a:schemeClr val="bg1"/>
                </a:solidFill>
              </a:rPr>
              <a:t>She wanted Russia to follow the European route to a better economy, education system, and political stability.</a:t>
            </a:r>
          </a:p>
          <a:p>
            <a:r>
              <a:rPr lang="en-US" sz="1200" dirty="0" smtClean="0">
                <a:solidFill>
                  <a:schemeClr val="bg1"/>
                </a:solidFill>
              </a:rPr>
              <a:t>Enlarged the Russian empire by expanding out into southern Ukraine, gaining large portions of the partitioned Polish-Lithuanian Commonwealth (Poland), and settling Alaska. </a:t>
            </a:r>
          </a:p>
          <a:p>
            <a:r>
              <a:rPr lang="en-US" sz="1200" dirty="0" smtClean="0">
                <a:solidFill>
                  <a:schemeClr val="bg1"/>
                </a:solidFill>
              </a:rPr>
              <a:t>Under Catherine, the Russian economy and conscription didn’t veer from being based serfdom.</a:t>
            </a:r>
          </a:p>
          <a:p>
            <a:r>
              <a:rPr lang="en-US" sz="1200" dirty="0" smtClean="0">
                <a:solidFill>
                  <a:schemeClr val="bg1"/>
                </a:solidFill>
              </a:rPr>
              <a:t>Reforms</a:t>
            </a:r>
          </a:p>
          <a:p>
            <a:pPr lvl="1">
              <a:buFont typeface="Wingdings" pitchFamily="2" charset="2"/>
              <a:buChar char="§"/>
            </a:pPr>
            <a:r>
              <a:rPr lang="en-US" sz="1200" dirty="0" smtClean="0">
                <a:solidFill>
                  <a:schemeClr val="bg1"/>
                </a:solidFill>
              </a:rPr>
              <a:t>Gave the Russian aristocracy more rights and privileges while making them exempt from having to hold government or military positions.</a:t>
            </a:r>
          </a:p>
          <a:p>
            <a:pPr lvl="1">
              <a:buFont typeface="Wingdings" pitchFamily="2" charset="2"/>
              <a:buChar char="§"/>
            </a:pPr>
            <a:r>
              <a:rPr lang="en-US" sz="1200" dirty="0" smtClean="0">
                <a:solidFill>
                  <a:schemeClr val="bg1"/>
                </a:solidFill>
              </a:rPr>
              <a:t>She established a two-tier education system in all major cities that was free to every free citizen (no serfs).</a:t>
            </a:r>
          </a:p>
          <a:p>
            <a:pPr lvl="2"/>
            <a:r>
              <a:rPr lang="en-US" sz="1100" dirty="0">
                <a:solidFill>
                  <a:schemeClr val="bg1"/>
                </a:solidFill>
              </a:rPr>
              <a:t>Russian Statute of National </a:t>
            </a:r>
            <a:r>
              <a:rPr lang="en-US" sz="1100" dirty="0" smtClean="0">
                <a:solidFill>
                  <a:schemeClr val="bg1"/>
                </a:solidFill>
              </a:rPr>
              <a:t>Education</a:t>
            </a:r>
          </a:p>
          <a:p>
            <a:pPr lvl="2"/>
            <a:r>
              <a:rPr lang="en-US" sz="1100" dirty="0" smtClean="0">
                <a:solidFill>
                  <a:schemeClr val="bg1"/>
                </a:solidFill>
              </a:rPr>
              <a:t>Smolny Institute for Noble Maidens</a:t>
            </a:r>
          </a:p>
          <a:p>
            <a:pPr lvl="1">
              <a:buFont typeface="Wingdings" pitchFamily="2" charset="2"/>
              <a:buChar char="§"/>
            </a:pPr>
            <a:r>
              <a:rPr lang="en-US" sz="1200" dirty="0" smtClean="0">
                <a:solidFill>
                  <a:schemeClr val="bg1"/>
                </a:solidFill>
              </a:rPr>
              <a:t>Freed serfs from the rule of the Russian Orthodox Church.</a:t>
            </a:r>
            <a:endParaRPr lang="en-US" sz="1200" dirty="0">
              <a:solidFill>
                <a:schemeClr val="bg1"/>
              </a:solidFill>
            </a:endParaRPr>
          </a:p>
        </p:txBody>
      </p:sp>
      <p:sp>
        <p:nvSpPr>
          <p:cNvPr id="5" name="Text Placeholder 4"/>
          <p:cNvSpPr>
            <a:spLocks noGrp="1"/>
          </p:cNvSpPr>
          <p:nvPr>
            <p:ph type="body" sz="quarter" idx="3"/>
          </p:nvPr>
        </p:nvSpPr>
        <p:spPr/>
        <p:txBody>
          <a:bodyPr/>
          <a:lstStyle/>
          <a:p>
            <a:r>
              <a:rPr lang="en-US" dirty="0" smtClean="0">
                <a:solidFill>
                  <a:schemeClr val="bg1"/>
                </a:solidFill>
              </a:rPr>
              <a:t>Results</a:t>
            </a:r>
            <a:endParaRPr lang="en-US" dirty="0">
              <a:solidFill>
                <a:schemeClr val="bg1"/>
              </a:solidFill>
            </a:endParaRPr>
          </a:p>
        </p:txBody>
      </p:sp>
      <p:sp>
        <p:nvSpPr>
          <p:cNvPr id="6" name="Content Placeholder 5"/>
          <p:cNvSpPr>
            <a:spLocks noGrp="1"/>
          </p:cNvSpPr>
          <p:nvPr>
            <p:ph sz="quarter" idx="4"/>
          </p:nvPr>
        </p:nvSpPr>
        <p:spPr/>
        <p:txBody>
          <a:bodyPr>
            <a:normAutofit/>
          </a:bodyPr>
          <a:lstStyle/>
          <a:p>
            <a:r>
              <a:rPr lang="en-US" sz="1200" dirty="0" smtClean="0">
                <a:solidFill>
                  <a:schemeClr val="bg1"/>
                </a:solidFill>
              </a:rPr>
              <a:t>Under her enlightened rule and encouragement the Russian Enlightenment took root.  </a:t>
            </a:r>
          </a:p>
          <a:p>
            <a:r>
              <a:rPr lang="en-US" sz="1200" dirty="0" smtClean="0">
                <a:solidFill>
                  <a:schemeClr val="bg1"/>
                </a:solidFill>
              </a:rPr>
              <a:t>Since Catherine extended the rights of the nobility and refused to ease the loads that the serfs bared, such as taxes, they revolted. The most famous of these revolts was the Pugachev’s Rebellion. </a:t>
            </a:r>
          </a:p>
          <a:p>
            <a:r>
              <a:rPr lang="en-US" sz="1200" dirty="0" smtClean="0">
                <a:solidFill>
                  <a:schemeClr val="bg1"/>
                </a:solidFill>
              </a:rPr>
              <a:t>The aristocracy gained more influence over the Empress and after her death had much more control over political affairs in Russia. </a:t>
            </a:r>
          </a:p>
          <a:p>
            <a:endParaRPr lang="en-US" sz="1200" dirty="0" smtClean="0">
              <a:solidFill>
                <a:schemeClr val="bg1"/>
              </a:solidFill>
            </a:endParaRPr>
          </a:p>
        </p:txBody>
      </p:sp>
      <p:pic>
        <p:nvPicPr>
          <p:cNvPr id="28674" name="Picture 2" descr="File:Cath2russia.jpg"/>
          <p:cNvPicPr>
            <a:picLocks noChangeAspect="1" noChangeArrowheads="1"/>
          </p:cNvPicPr>
          <p:nvPr/>
        </p:nvPicPr>
        <p:blipFill>
          <a:blip r:embed="rId4" cstate="print"/>
          <a:srcRect/>
          <a:stretch>
            <a:fillRect/>
          </a:stretch>
        </p:blipFill>
        <p:spPr bwMode="auto">
          <a:xfrm>
            <a:off x="6705600" y="3810000"/>
            <a:ext cx="2186178" cy="2895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4.bp.blogspot.com/-e5SfXMjaEfU/T6rUTqNyIiI/AAAAAAAABFI/sqnEBwRUcGA/s1600/Prussia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0" name="Rectangle 9"/>
          <p:cNvSpPr/>
          <p:nvPr/>
        </p:nvSpPr>
        <p:spPr>
          <a:xfrm>
            <a:off x="4648200" y="1752600"/>
            <a:ext cx="4114800" cy="2286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Rectangle 10"/>
          <p:cNvSpPr/>
          <p:nvPr/>
        </p:nvSpPr>
        <p:spPr>
          <a:xfrm>
            <a:off x="457200" y="1752600"/>
            <a:ext cx="3962400" cy="4038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p:nvSpPr>
        <p:spPr>
          <a:xfrm>
            <a:off x="457200" y="228600"/>
            <a:ext cx="8229600" cy="1219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Frederick the Great of Prussia</a:t>
            </a:r>
            <a:endParaRPr lang="en-US" dirty="0"/>
          </a:p>
        </p:txBody>
      </p:sp>
      <p:sp>
        <p:nvSpPr>
          <p:cNvPr id="3" name="Text Placeholder 2"/>
          <p:cNvSpPr>
            <a:spLocks noGrp="1"/>
          </p:cNvSpPr>
          <p:nvPr>
            <p:ph type="body" idx="1"/>
          </p:nvPr>
        </p:nvSpPr>
        <p:spPr/>
        <p:txBody>
          <a:bodyPr/>
          <a:lstStyle/>
          <a:p>
            <a:r>
              <a:rPr lang="en-US" dirty="0" smtClean="0"/>
              <a:t>Rule and Reforms</a:t>
            </a:r>
            <a:endParaRPr lang="en-US" dirty="0"/>
          </a:p>
        </p:txBody>
      </p:sp>
      <p:sp>
        <p:nvSpPr>
          <p:cNvPr id="4" name="Content Placeholder 3"/>
          <p:cNvSpPr>
            <a:spLocks noGrp="1"/>
          </p:cNvSpPr>
          <p:nvPr>
            <p:ph sz="half" idx="2"/>
          </p:nvPr>
        </p:nvSpPr>
        <p:spPr>
          <a:xfrm>
            <a:off x="457200" y="2133600"/>
            <a:ext cx="4040188" cy="4911726"/>
          </a:xfrm>
        </p:spPr>
        <p:txBody>
          <a:bodyPr>
            <a:normAutofit lnSpcReduction="10000"/>
          </a:bodyPr>
          <a:lstStyle/>
          <a:p>
            <a:r>
              <a:rPr lang="en-US" sz="1200" dirty="0" smtClean="0"/>
              <a:t>He created  an even more powerful military state than his father Frederick William I Elector of Prussia had. He expanded conscription, creating the largest Prussian army ever, and used unified tactics  and training to make the Prussia a European power.</a:t>
            </a:r>
          </a:p>
          <a:p>
            <a:r>
              <a:rPr lang="en-US" sz="1200" dirty="0" smtClean="0"/>
              <a:t>Took power away from the German princes and centralized power under the king.</a:t>
            </a:r>
          </a:p>
          <a:p>
            <a:r>
              <a:rPr lang="en-US" sz="1200" dirty="0" smtClean="0"/>
              <a:t>Reforms</a:t>
            </a:r>
          </a:p>
          <a:p>
            <a:pPr lvl="1">
              <a:buFont typeface="Wingdings" pitchFamily="2" charset="2"/>
              <a:buChar char="§"/>
            </a:pPr>
            <a:r>
              <a:rPr lang="en-US" sz="1200" dirty="0" smtClean="0"/>
              <a:t>Reformed the educational system in Prussia, allowing all to have state-funded primary schooling.</a:t>
            </a:r>
          </a:p>
          <a:p>
            <a:pPr marL="968375" lvl="3" indent="-111125">
              <a:buFont typeface="Arial" pitchFamily="34" charset="0"/>
              <a:buChar char="•"/>
            </a:pPr>
            <a:r>
              <a:rPr lang="en-US" sz="1000" i="1" dirty="0" smtClean="0"/>
              <a:t>General-</a:t>
            </a:r>
            <a:r>
              <a:rPr lang="en-US" sz="1000" i="1" dirty="0" err="1" smtClean="0"/>
              <a:t>Landschulreglement</a:t>
            </a:r>
            <a:r>
              <a:rPr lang="en-US" sz="1000" dirty="0" smtClean="0"/>
              <a:t> (General Education Regulations)</a:t>
            </a:r>
          </a:p>
          <a:p>
            <a:pPr lvl="1">
              <a:buFont typeface="Wingdings" pitchFamily="2" charset="2"/>
              <a:buChar char="§"/>
            </a:pPr>
            <a:r>
              <a:rPr lang="en-US" sz="1200" dirty="0" smtClean="0"/>
              <a:t>Encouraged emigration into Prussia to boost the population and army reserve. About 300,00 in total. </a:t>
            </a:r>
          </a:p>
          <a:p>
            <a:pPr lvl="1">
              <a:buFont typeface="Wingdings" pitchFamily="2" charset="2"/>
              <a:buChar char="§"/>
            </a:pPr>
            <a:r>
              <a:rPr lang="en-US" sz="1200" dirty="0" smtClean="0"/>
              <a:t>Created Berlin and made it capital of the Prussia.</a:t>
            </a:r>
          </a:p>
          <a:p>
            <a:pPr lvl="1">
              <a:buFont typeface="Wingdings" pitchFamily="2" charset="2"/>
              <a:buChar char="§"/>
            </a:pPr>
            <a:r>
              <a:rPr lang="en-US" sz="1200" dirty="0" smtClean="0"/>
              <a:t>Banned capital punishment and torture, while unifying the law under the </a:t>
            </a:r>
            <a:r>
              <a:rPr lang="en-US" sz="1200" i="1" dirty="0" smtClean="0"/>
              <a:t>General National Law for the Prussian States</a:t>
            </a:r>
            <a:r>
              <a:rPr lang="en-US" sz="1200" dirty="0" smtClean="0"/>
              <a:t> (</a:t>
            </a:r>
            <a:r>
              <a:rPr lang="en-US" sz="1200" dirty="0" err="1" smtClean="0"/>
              <a:t>Allaemeines</a:t>
            </a:r>
            <a:r>
              <a:rPr lang="en-US" sz="1200" dirty="0" smtClean="0"/>
              <a:t> </a:t>
            </a:r>
            <a:r>
              <a:rPr lang="en-US" sz="1200" dirty="0" err="1" smtClean="0"/>
              <a:t>Landrecht</a:t>
            </a:r>
            <a:r>
              <a:rPr lang="en-US" sz="1200" dirty="0" smtClean="0"/>
              <a:t> </a:t>
            </a:r>
            <a:r>
              <a:rPr lang="en-US" sz="1200" dirty="0" err="1" smtClean="0"/>
              <a:t>für</a:t>
            </a:r>
            <a:r>
              <a:rPr lang="en-US" sz="1200" dirty="0" smtClean="0"/>
              <a:t> die </a:t>
            </a:r>
            <a:r>
              <a:rPr lang="en-US" sz="1200" dirty="0" err="1" smtClean="0"/>
              <a:t>Preusseschen</a:t>
            </a:r>
            <a:r>
              <a:rPr lang="en-US" sz="1200" dirty="0" smtClean="0"/>
              <a:t> </a:t>
            </a:r>
            <a:r>
              <a:rPr lang="en-US" sz="1200" dirty="0" err="1" smtClean="0"/>
              <a:t>Staaten</a:t>
            </a:r>
            <a:r>
              <a:rPr lang="en-US" sz="1200" dirty="0" smtClean="0"/>
              <a:t>).</a:t>
            </a:r>
          </a:p>
          <a:p>
            <a:pPr lvl="1">
              <a:buFont typeface="Wingdings" pitchFamily="2" charset="2"/>
              <a:buChar char="§"/>
            </a:pPr>
            <a:r>
              <a:rPr lang="en-US" sz="1200" dirty="0" smtClean="0"/>
              <a:t>Financed the mending and creating of infrastructure.</a:t>
            </a:r>
          </a:p>
          <a:p>
            <a:pPr lvl="1">
              <a:buFont typeface="Wingdings" pitchFamily="2" charset="2"/>
              <a:buChar char="§"/>
            </a:pPr>
            <a:r>
              <a:rPr lang="en-US" sz="1200" dirty="0" smtClean="0"/>
              <a:t>Allowed freedom of the press and religion. </a:t>
            </a:r>
          </a:p>
          <a:p>
            <a:pPr lvl="1">
              <a:buFont typeface="Wingdings" pitchFamily="2" charset="2"/>
              <a:buChar char="§"/>
            </a:pPr>
            <a:r>
              <a:rPr lang="en-US" sz="1200" dirty="0" smtClean="0"/>
              <a:t>Abolished serfdom. </a:t>
            </a:r>
          </a:p>
        </p:txBody>
      </p:sp>
      <p:sp>
        <p:nvSpPr>
          <p:cNvPr id="5" name="Text Placeholder 4"/>
          <p:cNvSpPr>
            <a:spLocks noGrp="1"/>
          </p:cNvSpPr>
          <p:nvPr>
            <p:ph type="body" sz="quarter" idx="3"/>
          </p:nvPr>
        </p:nvSpPr>
        <p:spPr/>
        <p:txBody>
          <a:bodyPr/>
          <a:lstStyle/>
          <a:p>
            <a:r>
              <a:rPr lang="en-US" dirty="0" smtClean="0"/>
              <a:t>Results</a:t>
            </a:r>
            <a:endParaRPr lang="en-US" dirty="0"/>
          </a:p>
        </p:txBody>
      </p:sp>
      <p:sp>
        <p:nvSpPr>
          <p:cNvPr id="6" name="Content Placeholder 5"/>
          <p:cNvSpPr>
            <a:spLocks noGrp="1"/>
          </p:cNvSpPr>
          <p:nvPr>
            <p:ph sz="quarter" idx="4"/>
          </p:nvPr>
        </p:nvSpPr>
        <p:spPr>
          <a:xfrm>
            <a:off x="4648200" y="2209800"/>
            <a:ext cx="4041775" cy="2133600"/>
          </a:xfrm>
        </p:spPr>
        <p:txBody>
          <a:bodyPr>
            <a:normAutofit/>
          </a:bodyPr>
          <a:lstStyle/>
          <a:p>
            <a:r>
              <a:rPr lang="en-US" sz="1200" dirty="0" smtClean="0"/>
              <a:t>Prussia became a major European superpower due to Frederick’s wide-spread reforms.</a:t>
            </a:r>
          </a:p>
          <a:p>
            <a:r>
              <a:rPr lang="en-US" sz="1200" dirty="0" smtClean="0"/>
              <a:t>The Prussian army became the most coordinated and most powerful in all of Europe.</a:t>
            </a:r>
          </a:p>
          <a:p>
            <a:r>
              <a:rPr lang="en-US" sz="1200" dirty="0" smtClean="0"/>
              <a:t>His reforms bettered the lives of his subjects, though only slightly.</a:t>
            </a:r>
          </a:p>
          <a:p>
            <a:r>
              <a:rPr lang="en-US" sz="1200" dirty="0" smtClean="0"/>
              <a:t>Religious toleration and encouraged emigration substantially increased the Prussian population, creating a more diverse Prussian culture.</a:t>
            </a:r>
            <a:endParaRPr lang="en-US" sz="1200" dirty="0"/>
          </a:p>
        </p:txBody>
      </p:sp>
      <p:pic>
        <p:nvPicPr>
          <p:cNvPr id="26626" name="Picture 2" descr="http://mmabbasi.files.wordpress.com/2011/10/41_00098733frederick-the-great-paint-by-dudde.jpg"/>
          <p:cNvPicPr>
            <a:picLocks noChangeAspect="1" noChangeArrowheads="1"/>
          </p:cNvPicPr>
          <p:nvPr/>
        </p:nvPicPr>
        <p:blipFill>
          <a:blip r:embed="rId4" cstate="print"/>
          <a:srcRect/>
          <a:stretch>
            <a:fillRect/>
          </a:stretch>
        </p:blipFill>
        <p:spPr bwMode="auto">
          <a:xfrm>
            <a:off x="5791200" y="4267200"/>
            <a:ext cx="1857376" cy="247650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images.wikia.com/althistory/images/f/fb/Flag_of_the_Kingdom_of_Spain(Ok_Stalin).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t>Charles III of Spain</a:t>
            </a:r>
            <a:endParaRPr lang="en-US" dirty="0"/>
          </a:p>
        </p:txBody>
      </p:sp>
      <p:sp>
        <p:nvSpPr>
          <p:cNvPr id="3" name="Text Placeholder 2"/>
          <p:cNvSpPr>
            <a:spLocks noGrp="1"/>
          </p:cNvSpPr>
          <p:nvPr>
            <p:ph type="body" idx="1"/>
          </p:nvPr>
        </p:nvSpPr>
        <p:spPr>
          <a:xfrm>
            <a:off x="457200" y="1219200"/>
            <a:ext cx="4040188" cy="639762"/>
          </a:xfrm>
        </p:spPr>
        <p:txBody>
          <a:bodyPr/>
          <a:lstStyle/>
          <a:p>
            <a:r>
              <a:rPr lang="en-US" dirty="0" smtClean="0"/>
              <a:t>His Life and Rule</a:t>
            </a:r>
            <a:endParaRPr lang="en-US" dirty="0"/>
          </a:p>
        </p:txBody>
      </p:sp>
      <p:sp>
        <p:nvSpPr>
          <p:cNvPr id="4" name="Content Placeholder 3"/>
          <p:cNvSpPr>
            <a:spLocks noGrp="1"/>
          </p:cNvSpPr>
          <p:nvPr>
            <p:ph sz="half" idx="2"/>
          </p:nvPr>
        </p:nvSpPr>
        <p:spPr>
          <a:xfrm>
            <a:off x="457200" y="1858962"/>
            <a:ext cx="4040188" cy="4149726"/>
          </a:xfrm>
        </p:spPr>
        <p:txBody>
          <a:bodyPr>
            <a:normAutofit/>
          </a:bodyPr>
          <a:lstStyle/>
          <a:p>
            <a:pPr marL="115888" indent="-115888"/>
            <a:r>
              <a:rPr lang="en-US" sz="1200" dirty="0" smtClean="0"/>
              <a:t>Became Duke of Parma as an infant. When he had grown he conquered Naples ands Sicily, reigning as </a:t>
            </a:r>
            <a:r>
              <a:rPr lang="en-US" sz="1200" dirty="0"/>
              <a:t>Charles VII of Naples and Charles V of Sicily</a:t>
            </a:r>
            <a:r>
              <a:rPr lang="en-US" sz="1200" dirty="0" smtClean="0"/>
              <a:t>.</a:t>
            </a:r>
          </a:p>
          <a:p>
            <a:pPr marL="115888" indent="-115888"/>
            <a:r>
              <a:rPr lang="en-US" sz="1200" dirty="0" smtClean="0"/>
              <a:t>Created a insurance company and  made widespread economic reforms to save the kingdom of Sicily from financial ruin.</a:t>
            </a:r>
          </a:p>
          <a:p>
            <a:pPr marL="284163" lvl="1" indent="-115888">
              <a:buFont typeface="Wingdings" pitchFamily="2" charset="2"/>
              <a:buChar char="§"/>
            </a:pPr>
            <a:r>
              <a:rPr lang="en-US" sz="1200" dirty="0" smtClean="0"/>
              <a:t>Many of the numerous reforms he made in Naples and Sicily transcended into his rule in Spain. </a:t>
            </a:r>
            <a:r>
              <a:rPr lang="en-US" sz="1100" dirty="0" smtClean="0"/>
              <a:t>He consolidated power under the crown and  rearranged the Spanish bureaucracy. </a:t>
            </a:r>
          </a:p>
          <a:p>
            <a:pPr marL="284163" lvl="1" indent="-115888">
              <a:buFont typeface="Wingdings" pitchFamily="2" charset="2"/>
              <a:buChar char="§"/>
            </a:pPr>
            <a:r>
              <a:rPr lang="en-US" sz="1100" dirty="0" smtClean="0"/>
              <a:t>As in Italy, he made large economic reforms such as eliminating the traditional tax on flour.</a:t>
            </a:r>
          </a:p>
          <a:p>
            <a:pPr marL="284163" lvl="1" indent="-115888">
              <a:buFont typeface="Wingdings" pitchFamily="2" charset="2"/>
              <a:buChar char="§"/>
            </a:pPr>
            <a:r>
              <a:rPr lang="en-US" sz="1100" dirty="0" smtClean="0"/>
              <a:t>Tried to structure his government so that trade and industry would flourish. </a:t>
            </a:r>
            <a:r>
              <a:rPr lang="en-US" sz="1100" i="1" dirty="0" smtClean="0"/>
              <a:t>Lynch</a:t>
            </a:r>
          </a:p>
          <a:p>
            <a:pPr marL="284163" lvl="1" indent="-115888">
              <a:buFont typeface="Wingdings" pitchFamily="2" charset="2"/>
              <a:buChar char="§"/>
            </a:pPr>
            <a:r>
              <a:rPr lang="en-US" sz="1100" dirty="0" smtClean="0"/>
              <a:t>Abolished money-wasting ventures and promoted the building of roads, canals, and  </a:t>
            </a:r>
            <a:r>
              <a:rPr lang="en-US" sz="1100" i="1" dirty="0" smtClean="0"/>
              <a:t>economic societies</a:t>
            </a:r>
            <a:r>
              <a:rPr lang="en-US" sz="1100" dirty="0" smtClean="0"/>
              <a:t> (Earlier versions of Chambers of Commerce).</a:t>
            </a:r>
          </a:p>
          <a:p>
            <a:pPr marL="284163" lvl="1" indent="-115888">
              <a:buFont typeface="Wingdings" pitchFamily="2" charset="2"/>
              <a:buChar char="§"/>
            </a:pPr>
            <a:r>
              <a:rPr lang="en-US" sz="1100" dirty="0" smtClean="0"/>
              <a:t>Promoted trading with foreign sources of commerce such as the United States and many other American colonies.</a:t>
            </a:r>
          </a:p>
          <a:p>
            <a:pPr marL="115888" indent="-115888"/>
            <a:r>
              <a:rPr lang="en-US" sz="1200" dirty="0" smtClean="0"/>
              <a:t>Under his rule and jurisdiction, the kingdoms of Spain were recognized as an nation, not separate states.  </a:t>
            </a:r>
          </a:p>
          <a:p>
            <a:pPr marL="115888" indent="-115888"/>
            <a:endParaRPr lang="en-US" sz="1200" dirty="0" smtClean="0"/>
          </a:p>
        </p:txBody>
      </p:sp>
      <p:sp>
        <p:nvSpPr>
          <p:cNvPr id="5" name="Text Placeholder 4"/>
          <p:cNvSpPr>
            <a:spLocks noGrp="1"/>
          </p:cNvSpPr>
          <p:nvPr>
            <p:ph type="body" sz="quarter" idx="3"/>
          </p:nvPr>
        </p:nvSpPr>
        <p:spPr>
          <a:xfrm>
            <a:off x="4645025" y="1219200"/>
            <a:ext cx="4041775" cy="639762"/>
          </a:xfrm>
        </p:spPr>
        <p:txBody>
          <a:bodyPr/>
          <a:lstStyle/>
          <a:p>
            <a:r>
              <a:rPr lang="en-US" dirty="0" smtClean="0"/>
              <a:t>Results</a:t>
            </a:r>
            <a:endParaRPr lang="en-US" dirty="0"/>
          </a:p>
        </p:txBody>
      </p:sp>
      <p:sp>
        <p:nvSpPr>
          <p:cNvPr id="6" name="Content Placeholder 5"/>
          <p:cNvSpPr>
            <a:spLocks noGrp="1"/>
          </p:cNvSpPr>
          <p:nvPr>
            <p:ph sz="quarter" idx="4"/>
          </p:nvPr>
        </p:nvSpPr>
        <p:spPr>
          <a:xfrm>
            <a:off x="4645025" y="1858962"/>
            <a:ext cx="4041775" cy="3951288"/>
          </a:xfrm>
        </p:spPr>
        <p:txBody>
          <a:bodyPr>
            <a:normAutofit/>
          </a:bodyPr>
          <a:lstStyle/>
          <a:p>
            <a:r>
              <a:rPr lang="en-US" sz="1200" dirty="0" smtClean="0"/>
              <a:t>His control over the Catholic Church and election of inquisitors limited the power of the Inquisition. </a:t>
            </a:r>
          </a:p>
          <a:p>
            <a:r>
              <a:rPr lang="en-US" sz="1200" dirty="0" smtClean="0"/>
              <a:t>His alterations to the government created a more industrialized Spain.</a:t>
            </a:r>
          </a:p>
          <a:p>
            <a:r>
              <a:rPr lang="en-US" sz="1200" dirty="0" smtClean="0"/>
              <a:t>Spain had more access to foreign trade and commerce, but still excluded foreigners.</a:t>
            </a:r>
          </a:p>
          <a:p>
            <a:r>
              <a:rPr lang="en-US" sz="1200" dirty="0" smtClean="0"/>
              <a:t>Spain became more economically successful, but not  nearly as much as Naples had under Charles’ rule.</a:t>
            </a:r>
          </a:p>
          <a:p>
            <a:r>
              <a:rPr lang="en-US" sz="1200" dirty="0" smtClean="0"/>
              <a:t>The Spanish people had a greater sense of patriotism.</a:t>
            </a:r>
            <a:endParaRPr lang="en-US" sz="1200" dirty="0"/>
          </a:p>
        </p:txBody>
      </p:sp>
      <p:pic>
        <p:nvPicPr>
          <p:cNvPr id="24578" name="Picture 2" descr="File:Johann Gottfried Auerbach 004.jpg"/>
          <p:cNvPicPr>
            <a:picLocks noChangeAspect="1" noChangeArrowheads="1"/>
          </p:cNvPicPr>
          <p:nvPr/>
        </p:nvPicPr>
        <p:blipFill>
          <a:blip r:embed="rId4" cstate="print"/>
          <a:srcRect/>
          <a:stretch>
            <a:fillRect/>
          </a:stretch>
        </p:blipFill>
        <p:spPr bwMode="auto">
          <a:xfrm>
            <a:off x="5562600" y="3684356"/>
            <a:ext cx="2082207" cy="31736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zhenghe.tripod.com/flags/big/denmark.jpg"/>
          <p:cNvPicPr>
            <a:picLocks noChangeAspect="1" noChangeArrowheads="1"/>
          </p:cNvPicPr>
          <p:nvPr/>
        </p:nvPicPr>
        <p:blipFill>
          <a:blip r:embed="rId3" cstate="print"/>
          <a:srcRect/>
          <a:stretch>
            <a:fillRect/>
          </a:stretch>
        </p:blipFill>
        <p:spPr bwMode="auto">
          <a:xfrm>
            <a:off x="-1" y="0"/>
            <a:ext cx="9123725" cy="6858000"/>
          </a:xfrm>
          <a:prstGeom prst="rect">
            <a:avLst/>
          </a:prstGeom>
          <a:noFill/>
        </p:spPr>
      </p:pic>
      <p:sp>
        <p:nvSpPr>
          <p:cNvPr id="2" name="Title 1"/>
          <p:cNvSpPr>
            <a:spLocks noGrp="1"/>
          </p:cNvSpPr>
          <p:nvPr>
            <p:ph type="title"/>
          </p:nvPr>
        </p:nvSpPr>
        <p:spPr/>
        <p:txBody>
          <a:bodyPr/>
          <a:lstStyle/>
          <a:p>
            <a:r>
              <a:rPr lang="en-US" dirty="0" smtClean="0"/>
              <a:t>Frederick VI of Denmark</a:t>
            </a:r>
            <a:endParaRPr lang="en-US" dirty="0"/>
          </a:p>
        </p:txBody>
      </p:sp>
      <p:sp>
        <p:nvSpPr>
          <p:cNvPr id="3" name="Text Placeholder 2"/>
          <p:cNvSpPr>
            <a:spLocks noGrp="1"/>
          </p:cNvSpPr>
          <p:nvPr>
            <p:ph type="body" idx="1"/>
          </p:nvPr>
        </p:nvSpPr>
        <p:spPr/>
        <p:txBody>
          <a:bodyPr/>
          <a:lstStyle/>
          <a:p>
            <a:r>
              <a:rPr lang="en-US" dirty="0" smtClean="0"/>
              <a:t>His Life and Rule</a:t>
            </a:r>
            <a:endParaRPr lang="en-US" dirty="0"/>
          </a:p>
        </p:txBody>
      </p:sp>
      <p:sp>
        <p:nvSpPr>
          <p:cNvPr id="4" name="Content Placeholder 3"/>
          <p:cNvSpPr>
            <a:spLocks noGrp="1"/>
          </p:cNvSpPr>
          <p:nvPr>
            <p:ph sz="half" idx="2"/>
          </p:nvPr>
        </p:nvSpPr>
        <p:spPr/>
        <p:txBody>
          <a:bodyPr>
            <a:normAutofit lnSpcReduction="10000"/>
          </a:bodyPr>
          <a:lstStyle/>
          <a:p>
            <a:r>
              <a:rPr lang="en-US" sz="1200" dirty="0" smtClean="0"/>
              <a:t>Took control of the regency from his step- grandmother, </a:t>
            </a:r>
            <a:r>
              <a:rPr lang="en-US" sz="1200" dirty="0"/>
              <a:t>the Queen </a:t>
            </a:r>
            <a:r>
              <a:rPr lang="en-US" sz="1200" dirty="0" smtClean="0"/>
              <a:t>Dowager </a:t>
            </a:r>
            <a:r>
              <a:rPr lang="en-US" sz="1200" dirty="0"/>
              <a:t>Juliana Maria of </a:t>
            </a:r>
            <a:r>
              <a:rPr lang="en-US" sz="1200" dirty="0" smtClean="0"/>
              <a:t>Brunswick-</a:t>
            </a:r>
            <a:r>
              <a:rPr lang="en-US" sz="1200" dirty="0" err="1" smtClean="0"/>
              <a:t>Wolfenbüttel</a:t>
            </a:r>
            <a:r>
              <a:rPr lang="en-US" sz="1200" dirty="0" smtClean="0"/>
              <a:t>, and her son Prince Frederick in a bloodless coup. </a:t>
            </a:r>
          </a:p>
          <a:p>
            <a:r>
              <a:rPr lang="en-US" sz="1200" dirty="0" smtClean="0"/>
              <a:t>Made most, if not all, of his political </a:t>
            </a:r>
            <a:r>
              <a:rPr lang="en-US" sz="1200" smtClean="0"/>
              <a:t>reforms while </a:t>
            </a:r>
            <a:r>
              <a:rPr lang="en-US" sz="1200" dirty="0" smtClean="0"/>
              <a:t>regent under his father Christian VII of Denmark.</a:t>
            </a:r>
          </a:p>
          <a:p>
            <a:pPr lvl="1">
              <a:buFont typeface="Wingdings" pitchFamily="2" charset="2"/>
              <a:buChar char="§"/>
            </a:pPr>
            <a:r>
              <a:rPr lang="en-US" sz="1200" dirty="0" smtClean="0"/>
              <a:t>While ruling as regent, he made several political, economic and social reforms in Denmark.</a:t>
            </a:r>
            <a:r>
              <a:rPr lang="en-US" sz="1200" dirty="0" smtClean="0"/>
              <a:t> Abolished serfdom in all Danish holdings in 1788</a:t>
            </a:r>
          </a:p>
          <a:p>
            <a:pPr lvl="1">
              <a:buFont typeface="Wingdings" pitchFamily="2" charset="2"/>
              <a:buChar char="§"/>
            </a:pPr>
            <a:r>
              <a:rPr lang="en-US" sz="1200" dirty="0" smtClean="0"/>
              <a:t>Widespread economic reforms (not extremely productive).</a:t>
            </a:r>
          </a:p>
          <a:p>
            <a:r>
              <a:rPr lang="en-US" sz="1200" dirty="0" smtClean="0"/>
              <a:t>Tried to stay neutral during the French Revolution and the Age of Napoleon, but then sided with the emperor after attacks by the British at </a:t>
            </a:r>
            <a:r>
              <a:rPr lang="en-US" sz="1200" i="1" dirty="0" smtClean="0"/>
              <a:t>The Battle of Copenhagen </a:t>
            </a:r>
            <a:r>
              <a:rPr lang="en-US" sz="1200" dirty="0" smtClean="0"/>
              <a:t>in 1801 and 1807.</a:t>
            </a:r>
          </a:p>
          <a:p>
            <a:r>
              <a:rPr lang="en-US" sz="1200" dirty="0" smtClean="0"/>
              <a:t>After the Napoleonic Era, economic depression hit Denmark due to faulty leadership.</a:t>
            </a:r>
          </a:p>
          <a:p>
            <a:r>
              <a:rPr lang="en-US" sz="1200" dirty="0" smtClean="0"/>
              <a:t>Reenacted censorship and suppressed all opposition</a:t>
            </a:r>
          </a:p>
          <a:p>
            <a:r>
              <a:rPr lang="en-US" sz="1200" dirty="0" smtClean="0"/>
              <a:t>Created the Assemblies of the Estate , although it was purely used for advisement. The Assemblies had no executive power. </a:t>
            </a:r>
          </a:p>
          <a:p>
            <a:endParaRPr lang="en-US" sz="1200" dirty="0" smtClean="0"/>
          </a:p>
        </p:txBody>
      </p:sp>
      <p:sp>
        <p:nvSpPr>
          <p:cNvPr id="5" name="Text Placeholder 4"/>
          <p:cNvSpPr>
            <a:spLocks noGrp="1"/>
          </p:cNvSpPr>
          <p:nvPr>
            <p:ph type="body" sz="quarter" idx="3"/>
          </p:nvPr>
        </p:nvSpPr>
        <p:spPr/>
        <p:txBody>
          <a:bodyPr/>
          <a:lstStyle/>
          <a:p>
            <a:r>
              <a:rPr lang="en-US" dirty="0" smtClean="0"/>
              <a:t>Results</a:t>
            </a:r>
            <a:endParaRPr lang="en-US" dirty="0"/>
          </a:p>
        </p:txBody>
      </p:sp>
      <p:sp>
        <p:nvSpPr>
          <p:cNvPr id="6" name="Content Placeholder 5"/>
          <p:cNvSpPr>
            <a:spLocks noGrp="1"/>
          </p:cNvSpPr>
          <p:nvPr>
            <p:ph sz="quarter" idx="4"/>
          </p:nvPr>
        </p:nvSpPr>
        <p:spPr/>
        <p:txBody>
          <a:bodyPr/>
          <a:lstStyle/>
          <a:p>
            <a:r>
              <a:rPr lang="en-US" sz="1200" dirty="0" smtClean="0"/>
              <a:t>Some of his reforms as regent didn’t last longer than his reign.</a:t>
            </a:r>
          </a:p>
          <a:p>
            <a:r>
              <a:rPr lang="en-US" sz="1200" dirty="0" smtClean="0"/>
              <a:t>His support of Napoleon cost Denmark the Netherlands and </a:t>
            </a:r>
            <a:r>
              <a:rPr lang="en-US" sz="1200" dirty="0" err="1" smtClean="0"/>
              <a:t>Heligoland</a:t>
            </a:r>
            <a:r>
              <a:rPr lang="en-US" sz="1200" dirty="0" smtClean="0"/>
              <a:t> at the Congress of Vienna.</a:t>
            </a:r>
          </a:p>
          <a:p>
            <a:endParaRPr lang="en-US" dirty="0"/>
          </a:p>
        </p:txBody>
      </p:sp>
      <p:pic>
        <p:nvPicPr>
          <p:cNvPr id="22530" name="Picture 2" descr="File:Fiedrichvidenmark.jpg"/>
          <p:cNvPicPr>
            <a:picLocks noChangeAspect="1" noChangeArrowheads="1"/>
          </p:cNvPicPr>
          <p:nvPr/>
        </p:nvPicPr>
        <p:blipFill>
          <a:blip r:embed="rId4" cstate="print"/>
          <a:srcRect/>
          <a:stretch>
            <a:fillRect/>
          </a:stretch>
        </p:blipFill>
        <p:spPr bwMode="auto">
          <a:xfrm>
            <a:off x="5562600" y="3124200"/>
            <a:ext cx="2400300" cy="33147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www.clockworksky.net/puritan_world/pw_sweden_flag.gif"/>
          <p:cNvPicPr>
            <a:picLocks noChangeAspect="1" noChangeArrowheads="1"/>
          </p:cNvPicPr>
          <p:nvPr/>
        </p:nvPicPr>
        <p:blipFill>
          <a:blip r:embed="rId3" cstate="print"/>
          <a:srcRect/>
          <a:stretch>
            <a:fillRect/>
          </a:stretch>
        </p:blipFill>
        <p:spPr bwMode="auto">
          <a:xfrm>
            <a:off x="0" y="0"/>
            <a:ext cx="9138733" cy="6858000"/>
          </a:xfrm>
          <a:prstGeom prst="rect">
            <a:avLst/>
          </a:prstGeom>
          <a:noFill/>
        </p:spPr>
      </p:pic>
      <p:sp>
        <p:nvSpPr>
          <p:cNvPr id="2" name="Title 1"/>
          <p:cNvSpPr>
            <a:spLocks noGrp="1"/>
          </p:cNvSpPr>
          <p:nvPr>
            <p:ph type="title"/>
          </p:nvPr>
        </p:nvSpPr>
        <p:spPr/>
        <p:txBody>
          <a:bodyPr/>
          <a:lstStyle/>
          <a:p>
            <a:r>
              <a:rPr lang="en-US" dirty="0" smtClean="0"/>
              <a:t>Gustav III of Sweden </a:t>
            </a:r>
            <a:endParaRPr lang="en-US" dirty="0"/>
          </a:p>
        </p:txBody>
      </p:sp>
      <p:sp>
        <p:nvSpPr>
          <p:cNvPr id="3" name="Text Placeholder 2"/>
          <p:cNvSpPr>
            <a:spLocks noGrp="1"/>
          </p:cNvSpPr>
          <p:nvPr>
            <p:ph type="body" idx="1"/>
          </p:nvPr>
        </p:nvSpPr>
        <p:spPr>
          <a:xfrm>
            <a:off x="457200" y="1295400"/>
            <a:ext cx="4040188" cy="639762"/>
          </a:xfrm>
        </p:spPr>
        <p:txBody>
          <a:bodyPr/>
          <a:lstStyle/>
          <a:p>
            <a:r>
              <a:rPr lang="en-US" dirty="0" smtClean="0"/>
              <a:t>His Rule and Reforms</a:t>
            </a:r>
            <a:endParaRPr lang="en-US" dirty="0"/>
          </a:p>
        </p:txBody>
      </p:sp>
      <p:sp>
        <p:nvSpPr>
          <p:cNvPr id="4" name="Content Placeholder 3"/>
          <p:cNvSpPr>
            <a:spLocks noGrp="1"/>
          </p:cNvSpPr>
          <p:nvPr>
            <p:ph sz="half" idx="2"/>
          </p:nvPr>
        </p:nvSpPr>
        <p:spPr>
          <a:xfrm>
            <a:off x="457200" y="1935161"/>
            <a:ext cx="4040188" cy="4683125"/>
          </a:xfrm>
        </p:spPr>
        <p:txBody>
          <a:bodyPr>
            <a:normAutofit/>
          </a:bodyPr>
          <a:lstStyle/>
          <a:p>
            <a:r>
              <a:rPr lang="en-US" sz="1200" dirty="0" smtClean="0"/>
              <a:t>Brought about an end to the corrupted rule of the Riksdag. The Riksdag was mainly run by the Swedish nobility in the Secret Committee, a group that dealt with finances and foreign affairs. Regained the government under the control of the monarchy in a coup </a:t>
            </a:r>
            <a:r>
              <a:rPr lang="en-US" sz="1200" dirty="0" err="1" smtClean="0"/>
              <a:t>d’etat</a:t>
            </a:r>
            <a:r>
              <a:rPr lang="en-US" sz="1200" dirty="0" smtClean="0"/>
              <a:t>.</a:t>
            </a:r>
          </a:p>
          <a:p>
            <a:r>
              <a:rPr lang="en-US" sz="1200" dirty="0" smtClean="0"/>
              <a:t>Created a new constitution for Sweden, giving the rulers much more government control than they had previously.</a:t>
            </a:r>
          </a:p>
          <a:p>
            <a:r>
              <a:rPr lang="en-US" sz="1200" dirty="0" smtClean="0"/>
              <a:t>Reformed and stabilized the Swedish economy with help from </a:t>
            </a:r>
            <a:r>
              <a:rPr lang="en-US" sz="1200" dirty="0"/>
              <a:t>Johan </a:t>
            </a:r>
            <a:r>
              <a:rPr lang="en-US" sz="1200" dirty="0" err="1" smtClean="0"/>
              <a:t>Liljencrantz</a:t>
            </a:r>
            <a:r>
              <a:rPr lang="en-US" sz="1200" dirty="0" smtClean="0"/>
              <a:t>, Swedish Secretary </a:t>
            </a:r>
            <a:r>
              <a:rPr lang="en-US" sz="1200" dirty="0"/>
              <a:t>of </a:t>
            </a:r>
            <a:r>
              <a:rPr lang="en-US" sz="1200" dirty="0" smtClean="0"/>
              <a:t>State </a:t>
            </a:r>
            <a:r>
              <a:rPr lang="en-US" sz="1200" dirty="0"/>
              <a:t>for </a:t>
            </a:r>
            <a:r>
              <a:rPr lang="en-US" sz="1200" dirty="0" smtClean="0"/>
              <a:t>Trade </a:t>
            </a:r>
            <a:r>
              <a:rPr lang="en-US" sz="1200" dirty="0"/>
              <a:t>and </a:t>
            </a:r>
            <a:r>
              <a:rPr lang="en-US" sz="1200" dirty="0" smtClean="0"/>
              <a:t>Finance. ( Currency Realization Ordinance of 1776)</a:t>
            </a:r>
          </a:p>
          <a:p>
            <a:r>
              <a:rPr lang="en-US" sz="1200" dirty="0" smtClean="0"/>
              <a:t>Gave more tolerations to Jews and </a:t>
            </a:r>
            <a:r>
              <a:rPr lang="en-US" sz="1200" dirty="0" err="1" smtClean="0"/>
              <a:t>Catiolics</a:t>
            </a:r>
            <a:r>
              <a:rPr lang="en-US" sz="1200" dirty="0" smtClean="0"/>
              <a:t>.</a:t>
            </a:r>
          </a:p>
          <a:p>
            <a:r>
              <a:rPr lang="en-US" sz="1200" dirty="0" smtClean="0"/>
              <a:t>Was a patron of the arts, opening the Royal </a:t>
            </a:r>
            <a:r>
              <a:rPr lang="en-US" sz="1200" dirty="0"/>
              <a:t>Opera House </a:t>
            </a:r>
            <a:r>
              <a:rPr lang="en-US" sz="1200" dirty="0" smtClean="0"/>
              <a:t>in </a:t>
            </a:r>
            <a:r>
              <a:rPr lang="en-US" sz="1200" dirty="0"/>
              <a:t>1782 and a Swedish Academy in </a:t>
            </a:r>
            <a:r>
              <a:rPr lang="en-US" sz="1200" dirty="0" smtClean="0"/>
              <a:t>1786. Created the Swedish National Costume. </a:t>
            </a:r>
          </a:p>
          <a:p>
            <a:r>
              <a:rPr lang="en-US" sz="1200" dirty="0" smtClean="0"/>
              <a:t>Strengthened the navy and army. Used this new navy to gain territory for the already numerous Swedish holdings. </a:t>
            </a:r>
          </a:p>
          <a:p>
            <a:pPr marL="511175" lvl="2" indent="-111125">
              <a:buFont typeface="Wingdings" pitchFamily="2" charset="2"/>
              <a:buChar char="§"/>
            </a:pPr>
            <a:r>
              <a:rPr lang="en-US" sz="1200" dirty="0" smtClean="0"/>
              <a:t>Saint </a:t>
            </a:r>
            <a:r>
              <a:rPr lang="en-US" sz="1200" dirty="0" err="1" smtClean="0"/>
              <a:t>Barthélemy</a:t>
            </a:r>
            <a:r>
              <a:rPr lang="en-US" sz="1200" dirty="0" smtClean="0"/>
              <a:t> (</a:t>
            </a:r>
            <a:r>
              <a:rPr lang="en-US" sz="1200" i="1" dirty="0" smtClean="0"/>
              <a:t>Caribbean Island</a:t>
            </a:r>
            <a:r>
              <a:rPr lang="en-US" sz="1200" dirty="0" smtClean="0"/>
              <a:t>)</a:t>
            </a:r>
            <a:endParaRPr lang="en-US" sz="1200" dirty="0" smtClean="0"/>
          </a:p>
          <a:p>
            <a:r>
              <a:rPr lang="en-US" sz="1200" dirty="0" smtClean="0"/>
              <a:t>Was </a:t>
            </a:r>
            <a:r>
              <a:rPr lang="en-US" sz="1200" dirty="0" err="1" smtClean="0"/>
              <a:t>invoved</a:t>
            </a:r>
            <a:r>
              <a:rPr lang="en-US" sz="1200" dirty="0" smtClean="0"/>
              <a:t> in a number of wars, both in with the Russians on the Finish-Russian border, but also with the Danish. </a:t>
            </a:r>
            <a:r>
              <a:rPr lang="en-US" sz="1200" dirty="0"/>
              <a:t> </a:t>
            </a:r>
            <a:r>
              <a:rPr lang="en-US" sz="1200" dirty="0" smtClean="0"/>
              <a:t>Interfered in the early French Revolution. </a:t>
            </a:r>
          </a:p>
        </p:txBody>
      </p:sp>
      <p:sp>
        <p:nvSpPr>
          <p:cNvPr id="5" name="Text Placeholder 4"/>
          <p:cNvSpPr>
            <a:spLocks noGrp="1"/>
          </p:cNvSpPr>
          <p:nvPr>
            <p:ph type="body" sz="quarter" idx="3"/>
          </p:nvPr>
        </p:nvSpPr>
        <p:spPr>
          <a:xfrm>
            <a:off x="4645025" y="1295400"/>
            <a:ext cx="4041775" cy="639762"/>
          </a:xfrm>
        </p:spPr>
        <p:txBody>
          <a:bodyPr/>
          <a:lstStyle/>
          <a:p>
            <a:r>
              <a:rPr lang="en-US" dirty="0" smtClean="0"/>
              <a:t>Results </a:t>
            </a:r>
            <a:endParaRPr lang="en-US" dirty="0"/>
          </a:p>
        </p:txBody>
      </p:sp>
      <p:sp>
        <p:nvSpPr>
          <p:cNvPr id="6" name="Content Placeholder 5"/>
          <p:cNvSpPr>
            <a:spLocks noGrp="1"/>
          </p:cNvSpPr>
          <p:nvPr>
            <p:ph sz="quarter" idx="4"/>
          </p:nvPr>
        </p:nvSpPr>
        <p:spPr>
          <a:xfrm>
            <a:off x="4645025" y="1946275"/>
            <a:ext cx="4041775" cy="2168525"/>
          </a:xfrm>
        </p:spPr>
        <p:txBody>
          <a:bodyPr>
            <a:normAutofit/>
          </a:bodyPr>
          <a:lstStyle/>
          <a:p>
            <a:r>
              <a:rPr lang="en-US" sz="1200" dirty="0" smtClean="0"/>
              <a:t>He reused to comply with many of the nobility in Sweden, often going behind their backs. This led to a dislike of the King in most of the aristocracy.</a:t>
            </a:r>
          </a:p>
          <a:p>
            <a:r>
              <a:rPr lang="en-US" sz="1200" dirty="0" smtClean="0"/>
              <a:t>The people loved him for the </a:t>
            </a:r>
            <a:r>
              <a:rPr lang="en-US" sz="1200" dirty="0" err="1" smtClean="0"/>
              <a:t>reformes</a:t>
            </a:r>
            <a:r>
              <a:rPr lang="en-US" sz="1200" dirty="0" smtClean="0"/>
              <a:t> he made in their favor.</a:t>
            </a:r>
          </a:p>
          <a:p>
            <a:r>
              <a:rPr lang="en-US" sz="1200" dirty="0" smtClean="0"/>
              <a:t>Towards the end of his reign he sent Sweden into near bankruptcy  due to debts brought on by his war with the French.</a:t>
            </a:r>
          </a:p>
          <a:p>
            <a:r>
              <a:rPr lang="en-US" sz="1200" dirty="0" smtClean="0"/>
              <a:t>One of the most celebrated Swedish monarchs in history.</a:t>
            </a:r>
          </a:p>
        </p:txBody>
      </p:sp>
      <p:pic>
        <p:nvPicPr>
          <p:cNvPr id="20482" name="Picture 2" descr="File:Gustavo-III,-Rey-de-Suecia 1777-by-Roslin.JPG"/>
          <p:cNvPicPr>
            <a:picLocks noChangeAspect="1" noChangeArrowheads="1"/>
          </p:cNvPicPr>
          <p:nvPr/>
        </p:nvPicPr>
        <p:blipFill>
          <a:blip r:embed="rId4" cstate="print"/>
          <a:srcRect/>
          <a:stretch>
            <a:fillRect/>
          </a:stretch>
        </p:blipFill>
        <p:spPr bwMode="auto">
          <a:xfrm>
            <a:off x="6324600" y="4038600"/>
            <a:ext cx="2038350" cy="271257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www.tmealf.com/digital/Holy%20Roman%20Empire,%20after%2014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 name="Rectangle 10"/>
          <p:cNvSpPr/>
          <p:nvPr/>
        </p:nvSpPr>
        <p:spPr>
          <a:xfrm>
            <a:off x="381000" y="1752600"/>
            <a:ext cx="41910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5800" y="533400"/>
            <a:ext cx="7772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24400" y="1752600"/>
            <a:ext cx="38862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Joseph II of the Holy Roman Empire</a:t>
            </a:r>
            <a:endParaRPr lang="en-US" dirty="0"/>
          </a:p>
        </p:txBody>
      </p:sp>
      <p:sp>
        <p:nvSpPr>
          <p:cNvPr id="3" name="Text Placeholder 2"/>
          <p:cNvSpPr>
            <a:spLocks noGrp="1"/>
          </p:cNvSpPr>
          <p:nvPr>
            <p:ph type="body" idx="1"/>
          </p:nvPr>
        </p:nvSpPr>
        <p:spPr/>
        <p:txBody>
          <a:bodyPr/>
          <a:lstStyle/>
          <a:p>
            <a:r>
              <a:rPr lang="en-US" dirty="0" smtClean="0"/>
              <a:t>Reforms</a:t>
            </a:r>
            <a:endParaRPr lang="en-US" dirty="0"/>
          </a:p>
        </p:txBody>
      </p:sp>
      <p:sp>
        <p:nvSpPr>
          <p:cNvPr id="4" name="Content Placeholder 3"/>
          <p:cNvSpPr>
            <a:spLocks noGrp="1"/>
          </p:cNvSpPr>
          <p:nvPr>
            <p:ph sz="half" idx="2"/>
          </p:nvPr>
        </p:nvSpPr>
        <p:spPr>
          <a:xfrm>
            <a:off x="457200" y="2174874"/>
            <a:ext cx="4040188" cy="4454525"/>
          </a:xfrm>
        </p:spPr>
        <p:txBody>
          <a:bodyPr>
            <a:normAutofit/>
          </a:bodyPr>
          <a:lstStyle/>
          <a:p>
            <a:r>
              <a:rPr lang="en-US" sz="1200" dirty="0" smtClean="0"/>
              <a:t>Continued the religious, economic, and judicial reforms started by his mother, Empress Maria Theresa.</a:t>
            </a:r>
          </a:p>
          <a:p>
            <a:r>
              <a:rPr lang="en-US" sz="1200" dirty="0" smtClean="0"/>
              <a:t>Reforms were based on ideology and the Jacobin formatting of laws. [Utilitarianism]</a:t>
            </a:r>
          </a:p>
          <a:p>
            <a:r>
              <a:rPr lang="en-US" sz="1200" dirty="0" smtClean="0"/>
              <a:t>Wanted to free people from feudal burdens, promote freedom of religion and speech, weaken Catholic Church</a:t>
            </a:r>
          </a:p>
          <a:p>
            <a:r>
              <a:rPr lang="en-US" sz="1200" dirty="0" smtClean="0"/>
              <a:t>Made major reforms after the end of the co-regency with his mother Maria Theresa. Freed peasants from burdens of feudalism</a:t>
            </a:r>
            <a:r>
              <a:rPr lang="en-US" sz="1200" i="1" dirty="0" smtClean="0"/>
              <a:t> n</a:t>
            </a:r>
            <a:endParaRPr lang="en-US" sz="1200" dirty="0" smtClean="0"/>
          </a:p>
          <a:p>
            <a:pPr lvl="2">
              <a:buFont typeface="Wingdings" pitchFamily="2" charset="2"/>
              <a:buChar char="§"/>
            </a:pPr>
            <a:r>
              <a:rPr lang="en-US" sz="1000" dirty="0" smtClean="0"/>
              <a:t>Holy Orders 1781</a:t>
            </a:r>
            <a:endParaRPr lang="en-US" sz="1000" i="1" dirty="0" smtClean="0"/>
          </a:p>
          <a:p>
            <a:pPr lvl="1">
              <a:buFont typeface="Wingdings" pitchFamily="2" charset="2"/>
              <a:buChar char="§"/>
            </a:pPr>
            <a:r>
              <a:rPr lang="en-US" sz="1200" dirty="0" smtClean="0"/>
              <a:t>Greater religious toleration (Edict of Toleration, 1781) </a:t>
            </a:r>
            <a:r>
              <a:rPr lang="en-US" sz="1200" i="1" dirty="0" smtClean="0"/>
              <a:t>LOC</a:t>
            </a:r>
          </a:p>
          <a:p>
            <a:pPr lvl="1">
              <a:buFont typeface="Wingdings" pitchFamily="2" charset="2"/>
              <a:buChar char="§"/>
            </a:pPr>
            <a:r>
              <a:rPr lang="en-US" sz="1200" dirty="0" smtClean="0"/>
              <a:t>Consolidated the education system under the government, expanded it throughout Austria. (not Hungary) </a:t>
            </a:r>
            <a:r>
              <a:rPr lang="en-US" sz="1200" i="1" dirty="0" smtClean="0"/>
              <a:t>Britannica </a:t>
            </a:r>
            <a:endParaRPr lang="en-US" sz="1200" dirty="0" smtClean="0"/>
          </a:p>
          <a:p>
            <a:pPr lvl="1">
              <a:buFont typeface="Wingdings" pitchFamily="2" charset="2"/>
              <a:buChar char="§"/>
            </a:pPr>
            <a:r>
              <a:rPr lang="en-US" sz="1200" dirty="0" smtClean="0"/>
              <a:t>Dissolved many religious institutions and outlawed some customs</a:t>
            </a:r>
          </a:p>
          <a:p>
            <a:pPr lvl="1">
              <a:buFont typeface="Wingdings" pitchFamily="2" charset="2"/>
              <a:buChar char="§"/>
            </a:pPr>
            <a:r>
              <a:rPr lang="en-US" sz="1200" dirty="0" smtClean="0"/>
              <a:t>Attempted to codify the government</a:t>
            </a:r>
          </a:p>
          <a:p>
            <a:pPr lvl="2">
              <a:buFont typeface="Wingdings" pitchFamily="2" charset="2"/>
              <a:buChar char="§"/>
            </a:pPr>
            <a:r>
              <a:rPr lang="en-US" sz="1200" dirty="0" smtClean="0"/>
              <a:t>Codex </a:t>
            </a:r>
            <a:r>
              <a:rPr lang="en-US" sz="1200" dirty="0" err="1" smtClean="0"/>
              <a:t>Theresianus</a:t>
            </a:r>
            <a:endParaRPr lang="en-US" sz="1200" dirty="0" smtClean="0"/>
          </a:p>
          <a:p>
            <a:pPr lvl="2">
              <a:buFont typeface="Wingdings" pitchFamily="2" charset="2"/>
              <a:buChar char="§"/>
            </a:pPr>
            <a:r>
              <a:rPr lang="en-US" sz="1200" dirty="0" err="1" smtClean="0"/>
              <a:t>Josephinian</a:t>
            </a:r>
            <a:r>
              <a:rPr lang="en-US" sz="1200" dirty="0" smtClean="0"/>
              <a:t> Code</a:t>
            </a:r>
          </a:p>
        </p:txBody>
      </p:sp>
      <p:sp>
        <p:nvSpPr>
          <p:cNvPr id="5" name="Text Placeholder 4"/>
          <p:cNvSpPr>
            <a:spLocks noGrp="1"/>
          </p:cNvSpPr>
          <p:nvPr>
            <p:ph type="body" sz="quarter" idx="3"/>
          </p:nvPr>
        </p:nvSpPr>
        <p:spPr/>
        <p:txBody>
          <a:bodyPr/>
          <a:lstStyle/>
          <a:p>
            <a:r>
              <a:rPr lang="en-US" dirty="0" smtClean="0"/>
              <a:t>Results</a:t>
            </a:r>
            <a:endParaRPr lang="en-US" dirty="0"/>
          </a:p>
        </p:txBody>
      </p:sp>
      <p:sp>
        <p:nvSpPr>
          <p:cNvPr id="6" name="Content Placeholder 5"/>
          <p:cNvSpPr>
            <a:spLocks noGrp="1"/>
          </p:cNvSpPr>
          <p:nvPr>
            <p:ph sz="quarter" idx="4"/>
          </p:nvPr>
        </p:nvSpPr>
        <p:spPr>
          <a:xfrm>
            <a:off x="4645025" y="2174875"/>
            <a:ext cx="4041775" cy="1787526"/>
          </a:xfrm>
        </p:spPr>
        <p:txBody>
          <a:bodyPr/>
          <a:lstStyle/>
          <a:p>
            <a:r>
              <a:rPr lang="en-US" sz="1200" dirty="0" smtClean="0"/>
              <a:t>Countless Revolts soon ensued due to sudden change </a:t>
            </a:r>
          </a:p>
          <a:p>
            <a:r>
              <a:rPr lang="en-US" sz="1200" dirty="0" smtClean="0"/>
              <a:t>Unified crime proceedings and education under certain guidelines. </a:t>
            </a:r>
          </a:p>
          <a:p>
            <a:r>
              <a:rPr lang="en-US" sz="1200" dirty="0" smtClean="0"/>
              <a:t>Some government officials refused to enact his orders due the results of his other reforms.</a:t>
            </a:r>
          </a:p>
          <a:p>
            <a:r>
              <a:rPr lang="en-US" sz="1200" dirty="0" smtClean="0"/>
              <a:t>January 30</a:t>
            </a:r>
            <a:r>
              <a:rPr lang="en-US" sz="1200" baseline="30000" dirty="0" smtClean="0"/>
              <a:t>th</a:t>
            </a:r>
            <a:r>
              <a:rPr lang="en-US" sz="1200" dirty="0" smtClean="0"/>
              <a:t>, 1790: Joseph II formally withdrew every one of his reforms due to severe public dislike and rioting. </a:t>
            </a:r>
            <a:endParaRPr lang="en-US" sz="1200" dirty="0"/>
          </a:p>
        </p:txBody>
      </p:sp>
      <p:pic>
        <p:nvPicPr>
          <p:cNvPr id="18434" name="Picture 2" descr="http://c.suite101.com/files/styles/article_full/public/000/220/000220732.jpg"/>
          <p:cNvPicPr>
            <a:picLocks noChangeAspect="1" noChangeArrowheads="1"/>
          </p:cNvPicPr>
          <p:nvPr/>
        </p:nvPicPr>
        <p:blipFill>
          <a:blip r:embed="rId4" cstate="print"/>
          <a:srcRect/>
          <a:stretch>
            <a:fillRect/>
          </a:stretch>
        </p:blipFill>
        <p:spPr bwMode="auto">
          <a:xfrm>
            <a:off x="6400800" y="3733800"/>
            <a:ext cx="2324100" cy="295794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http://upload.wikimedia.org/wikipedia/commons/2/2c/Flag_Kingdom_portugal.png"/>
          <p:cNvPicPr>
            <a:picLocks noChangeAspect="1" noChangeArrowheads="1"/>
          </p:cNvPicPr>
          <p:nvPr/>
        </p:nvPicPr>
        <p:blipFill>
          <a:blip r:embed="rId3" cstate="print"/>
          <a:srcRect/>
          <a:stretch>
            <a:fillRect/>
          </a:stretch>
        </p:blipFill>
        <p:spPr bwMode="auto">
          <a:xfrm>
            <a:off x="0" y="0"/>
            <a:ext cx="9035345" cy="6858000"/>
          </a:xfrm>
          <a:prstGeom prst="rect">
            <a:avLst/>
          </a:prstGeom>
          <a:noFill/>
        </p:spPr>
      </p:pic>
      <p:sp>
        <p:nvSpPr>
          <p:cNvPr id="14" name="Rectangle 13"/>
          <p:cNvSpPr/>
          <p:nvPr/>
        </p:nvSpPr>
        <p:spPr>
          <a:xfrm>
            <a:off x="6112778" y="4724400"/>
            <a:ext cx="2209800" cy="152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4648200" y="1676400"/>
            <a:ext cx="4114800" cy="2590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381000" y="1676400"/>
            <a:ext cx="4114800" cy="2133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p:nvSpPr>
        <p:spPr>
          <a:xfrm>
            <a:off x="990600" y="533400"/>
            <a:ext cx="7162800"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Smaller Enlightened Monarchs</a:t>
            </a:r>
            <a:endParaRPr lang="en-US" dirty="0"/>
          </a:p>
        </p:txBody>
      </p:sp>
      <p:sp>
        <p:nvSpPr>
          <p:cNvPr id="3" name="Text Placeholder 2"/>
          <p:cNvSpPr>
            <a:spLocks noGrp="1"/>
          </p:cNvSpPr>
          <p:nvPr>
            <p:ph type="body" idx="1"/>
          </p:nvPr>
        </p:nvSpPr>
        <p:spPr/>
        <p:txBody>
          <a:bodyPr/>
          <a:lstStyle/>
          <a:p>
            <a:r>
              <a:rPr lang="en-US" dirty="0" smtClean="0"/>
              <a:t>Joseph I of Portugal</a:t>
            </a:r>
            <a:endParaRPr lang="en-US" dirty="0"/>
          </a:p>
        </p:txBody>
      </p:sp>
      <p:sp>
        <p:nvSpPr>
          <p:cNvPr id="4" name="Content Placeholder 3"/>
          <p:cNvSpPr>
            <a:spLocks noGrp="1"/>
          </p:cNvSpPr>
          <p:nvPr>
            <p:ph sz="half" idx="2"/>
          </p:nvPr>
        </p:nvSpPr>
        <p:spPr>
          <a:xfrm>
            <a:off x="457200" y="2174875"/>
            <a:ext cx="4040188" cy="1635125"/>
          </a:xfrm>
        </p:spPr>
        <p:txBody>
          <a:bodyPr>
            <a:normAutofit/>
          </a:bodyPr>
          <a:lstStyle/>
          <a:p>
            <a:r>
              <a:rPr lang="en-US" sz="1200" dirty="0" smtClean="0"/>
              <a:t>Enacted all of his reform with great advisement of </a:t>
            </a:r>
            <a:r>
              <a:rPr lang="en-US" sz="1200" dirty="0" err="1" smtClean="0"/>
              <a:t>Sebastião</a:t>
            </a:r>
            <a:r>
              <a:rPr lang="en-US" sz="1200" dirty="0" smtClean="0"/>
              <a:t> José de </a:t>
            </a:r>
            <a:r>
              <a:rPr lang="en-US" sz="1200" dirty="0" err="1" smtClean="0"/>
              <a:t>Carvalho</a:t>
            </a:r>
            <a:r>
              <a:rPr lang="en-US" sz="1200" dirty="0" smtClean="0"/>
              <a:t> e </a:t>
            </a:r>
            <a:r>
              <a:rPr lang="en-US" sz="1200" dirty="0" err="1" smtClean="0"/>
              <a:t>Melo</a:t>
            </a:r>
            <a:r>
              <a:rPr lang="en-US" sz="1200" dirty="0" smtClean="0"/>
              <a:t>, th</a:t>
            </a:r>
            <a:r>
              <a:rPr lang="en-US" sz="1200" dirty="0" smtClean="0"/>
              <a:t>e Marquis of Pombal</a:t>
            </a:r>
          </a:p>
          <a:p>
            <a:pPr marL="573088" lvl="1" indent="-115888">
              <a:buFont typeface="Wingdings" pitchFamily="2" charset="2"/>
              <a:buChar char="§"/>
            </a:pPr>
            <a:r>
              <a:rPr lang="en-US" sz="1200" dirty="0" smtClean="0"/>
              <a:t>Expelled the </a:t>
            </a:r>
            <a:r>
              <a:rPr lang="en-US" sz="1200" dirty="0" err="1" smtClean="0"/>
              <a:t>Távora</a:t>
            </a:r>
            <a:r>
              <a:rPr lang="en-US" sz="1200" dirty="0" smtClean="0"/>
              <a:t> family and the Jesuits from Portugal, and depleted some of the power held by the High Aristocracy of </a:t>
            </a:r>
            <a:r>
              <a:rPr lang="en-US" sz="1200" dirty="0" err="1" smtClean="0"/>
              <a:t>Portuagl</a:t>
            </a:r>
            <a:endParaRPr lang="en-US" sz="1200" dirty="0" smtClean="0"/>
          </a:p>
          <a:p>
            <a:pPr marL="573088" lvl="1" indent="-115888">
              <a:buFont typeface="Wingdings" pitchFamily="2" charset="2"/>
              <a:buChar char="§"/>
            </a:pPr>
            <a:r>
              <a:rPr lang="en-US" sz="1200" dirty="0" smtClean="0"/>
              <a:t>Edited many of the laws pertaining to the governing of the colonies, the economy, and court life.</a:t>
            </a:r>
            <a:endParaRPr lang="en-US" sz="1200" dirty="0"/>
          </a:p>
        </p:txBody>
      </p:sp>
      <p:sp>
        <p:nvSpPr>
          <p:cNvPr id="5" name="Text Placeholder 4"/>
          <p:cNvSpPr>
            <a:spLocks noGrp="1"/>
          </p:cNvSpPr>
          <p:nvPr>
            <p:ph type="body" sz="quarter" idx="3"/>
          </p:nvPr>
        </p:nvSpPr>
        <p:spPr/>
        <p:txBody>
          <a:bodyPr>
            <a:normAutofit fontScale="92500"/>
          </a:bodyPr>
          <a:lstStyle/>
          <a:p>
            <a:r>
              <a:rPr lang="en-US" dirty="0"/>
              <a:t>Leopold I Grand Duke of Tuscany</a:t>
            </a:r>
          </a:p>
        </p:txBody>
      </p:sp>
      <p:sp>
        <p:nvSpPr>
          <p:cNvPr id="6" name="Content Placeholder 5"/>
          <p:cNvSpPr>
            <a:spLocks noGrp="1"/>
          </p:cNvSpPr>
          <p:nvPr>
            <p:ph sz="quarter" idx="4"/>
          </p:nvPr>
        </p:nvSpPr>
        <p:spPr/>
        <p:txBody>
          <a:bodyPr>
            <a:normAutofit/>
          </a:bodyPr>
          <a:lstStyle/>
          <a:p>
            <a:pPr marL="342900" lvl="1" indent="-342900">
              <a:buFont typeface="Arial" pitchFamily="34" charset="0"/>
              <a:buChar char="•"/>
            </a:pPr>
            <a:r>
              <a:rPr lang="en-US" sz="1200" dirty="0" smtClean="0"/>
              <a:t>He abolished torture, capital punishment, and capital executions. </a:t>
            </a:r>
          </a:p>
          <a:p>
            <a:pPr marL="342900" lvl="1" indent="-342900">
              <a:buFont typeface="Arial" pitchFamily="34" charset="0"/>
              <a:buChar char="•"/>
            </a:pPr>
            <a:r>
              <a:rPr lang="en-US" sz="1200" dirty="0" smtClean="0"/>
              <a:t>Lead Tuscany into an age of economic prosperity.</a:t>
            </a:r>
          </a:p>
          <a:p>
            <a:pPr marL="342900" lvl="1" indent="-342900">
              <a:buFont typeface="Arial" pitchFamily="34" charset="0"/>
              <a:buChar char="•"/>
            </a:pPr>
            <a:r>
              <a:rPr lang="en-US" sz="1200" dirty="0" smtClean="0"/>
              <a:t>Treated those deemed mentally insane with compassion as opposed to prison and set the up in hospitals to be treated. (Law on the Insane).</a:t>
            </a:r>
          </a:p>
          <a:p>
            <a:pPr marL="342900" lvl="1" indent="-342900">
              <a:buFont typeface="Arial" pitchFamily="34" charset="0"/>
              <a:buChar char="•"/>
            </a:pPr>
            <a:r>
              <a:rPr lang="en-US" sz="1200" dirty="0" smtClean="0"/>
              <a:t>Almost set up a constitution but left to rule the Holy Roman Empire before it could be put into affect. </a:t>
            </a:r>
          </a:p>
          <a:p>
            <a:pPr marL="0" indent="0" algn="ctr">
              <a:buNone/>
            </a:pPr>
            <a:r>
              <a:rPr lang="en-US" sz="1200" i="1" dirty="0" smtClean="0"/>
              <a:t>As Holy Roman Emperor, Leopold II (Holy Roman Emperor) didn’t  use the enlightenment ideals to govern his lands.</a:t>
            </a:r>
            <a:endParaRPr lang="en-US" sz="1200" i="1" dirty="0"/>
          </a:p>
        </p:txBody>
      </p:sp>
      <p:pic>
        <p:nvPicPr>
          <p:cNvPr id="16386" name="Picture 2" descr="File:D. José I de Portugal.jpg"/>
          <p:cNvPicPr>
            <a:picLocks noChangeAspect="1" noChangeArrowheads="1"/>
          </p:cNvPicPr>
          <p:nvPr/>
        </p:nvPicPr>
        <p:blipFill>
          <a:blip r:embed="rId4" cstate="print"/>
          <a:srcRect/>
          <a:stretch>
            <a:fillRect/>
          </a:stretch>
        </p:blipFill>
        <p:spPr bwMode="auto">
          <a:xfrm>
            <a:off x="457200" y="3962400"/>
            <a:ext cx="1600200" cy="2674753"/>
          </a:xfrm>
          <a:prstGeom prst="rect">
            <a:avLst/>
          </a:prstGeom>
          <a:noFill/>
        </p:spPr>
      </p:pic>
      <p:pic>
        <p:nvPicPr>
          <p:cNvPr id="16388" name="Picture 4" descr="File:Johann Daniel Donat, Emperor Leopold II in the Regalia of the Golden Fleece (1806).png"/>
          <p:cNvPicPr>
            <a:picLocks noChangeAspect="1" noChangeArrowheads="1"/>
          </p:cNvPicPr>
          <p:nvPr/>
        </p:nvPicPr>
        <p:blipFill>
          <a:blip r:embed="rId5" cstate="print"/>
          <a:srcRect/>
          <a:stretch>
            <a:fillRect/>
          </a:stretch>
        </p:blipFill>
        <p:spPr bwMode="auto">
          <a:xfrm>
            <a:off x="2514600" y="4038600"/>
            <a:ext cx="1686054" cy="2623239"/>
          </a:xfrm>
          <a:prstGeom prst="rect">
            <a:avLst/>
          </a:prstGeom>
          <a:noFill/>
        </p:spPr>
      </p:pic>
      <p:pic>
        <p:nvPicPr>
          <p:cNvPr id="16392" name="Picture 8" descr="http://upload.wikimedia.org/wikipedia/commons/thumb/7/7e/Flag_of_the_Grand_Duchy_of_Tuscany_(1840).svg/220px-Flag_of_the_Grand_Duchy_of_Tuscany_(1840).svg.png"/>
          <p:cNvPicPr>
            <a:picLocks noChangeAspect="1" noChangeArrowheads="1"/>
          </p:cNvPicPr>
          <p:nvPr/>
        </p:nvPicPr>
        <p:blipFill>
          <a:blip r:embed="rId6" cstate="print"/>
          <a:srcRect/>
          <a:stretch>
            <a:fillRect/>
          </a:stretch>
        </p:blipFill>
        <p:spPr bwMode="auto">
          <a:xfrm>
            <a:off x="6172200" y="4800600"/>
            <a:ext cx="2095500" cy="14001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TotalTime>
  <Words>2561</Words>
  <Application>Microsoft Office PowerPoint</Application>
  <PresentationFormat>On-screen Show (4:3)</PresentationFormat>
  <Paragraphs>313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Enlightened Despotism</vt:lpstr>
      <vt:lpstr>What is Enlightened Despotism?</vt:lpstr>
      <vt:lpstr>Catherine the Great of Russia</vt:lpstr>
      <vt:lpstr>Frederick the Great of Prussia</vt:lpstr>
      <vt:lpstr>Charles III of Spain</vt:lpstr>
      <vt:lpstr>Frederick VI of Denmark</vt:lpstr>
      <vt:lpstr>Gustav III of Sweden </vt:lpstr>
      <vt:lpstr>Joseph II of the Holy Roman Empire</vt:lpstr>
      <vt:lpstr>Smaller Enlightened Monarchs</vt:lpstr>
      <vt:lpstr>Enlightened Absolutism in France </vt:lpstr>
      <vt:lpstr>Maria Carolina of Austria, Queen of Naples</vt:lpstr>
      <vt:lpstr>Slide 12</vt:lpstr>
      <vt:lpstr>Slide 13</vt:lpstr>
      <vt:lpstr>Slide 14</vt:lpstr>
      <vt:lpstr>The Effects of Enlightened Absolutism in Europe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Enlightened Despotism</dc:title>
  <dc:creator>William</dc:creator>
  <cp:lastModifiedBy>William</cp:lastModifiedBy>
  <cp:revision>74</cp:revision>
  <dcterms:created xsi:type="dcterms:W3CDTF">2012-12-18T23:27:28Z</dcterms:created>
  <dcterms:modified xsi:type="dcterms:W3CDTF">2012-12-19T16:18:28Z</dcterms:modified>
</cp:coreProperties>
</file>